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7.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24" r:id="rId2"/>
    <p:sldMasterId id="2147483757" r:id="rId3"/>
    <p:sldMasterId id="2147483766" r:id="rId4"/>
    <p:sldMasterId id="2147483778" r:id="rId5"/>
    <p:sldMasterId id="2147483816" r:id="rId6"/>
    <p:sldMasterId id="2147483871" r:id="rId7"/>
    <p:sldMasterId id="2147483885" r:id="rId8"/>
  </p:sldMasterIdLst>
  <p:notesMasterIdLst>
    <p:notesMasterId r:id="rId86"/>
  </p:notesMasterIdLst>
  <p:sldIdLst>
    <p:sldId id="1259" r:id="rId9"/>
    <p:sldId id="1260" r:id="rId10"/>
    <p:sldId id="1261" r:id="rId11"/>
    <p:sldId id="1262" r:id="rId12"/>
    <p:sldId id="1263" r:id="rId13"/>
    <p:sldId id="1267" r:id="rId14"/>
    <p:sldId id="1326" r:id="rId15"/>
    <p:sldId id="1327" r:id="rId16"/>
    <p:sldId id="1328" r:id="rId17"/>
    <p:sldId id="1330" r:id="rId18"/>
    <p:sldId id="1329" r:id="rId19"/>
    <p:sldId id="1412" r:id="rId20"/>
    <p:sldId id="1413" r:id="rId21"/>
    <p:sldId id="1414" r:id="rId22"/>
    <p:sldId id="1415" r:id="rId23"/>
    <p:sldId id="1416" r:id="rId24"/>
    <p:sldId id="1417" r:id="rId25"/>
    <p:sldId id="1418" r:id="rId26"/>
    <p:sldId id="1419" r:id="rId27"/>
    <p:sldId id="1420" r:id="rId28"/>
    <p:sldId id="1421" r:id="rId29"/>
    <p:sldId id="1422" r:id="rId30"/>
    <p:sldId id="1427" r:id="rId31"/>
    <p:sldId id="1380" r:id="rId32"/>
    <p:sldId id="1376" r:id="rId33"/>
    <p:sldId id="1425" r:id="rId34"/>
    <p:sldId id="1386" r:id="rId35"/>
    <p:sldId id="1387" r:id="rId36"/>
    <p:sldId id="1428" r:id="rId37"/>
    <p:sldId id="1429" r:id="rId38"/>
    <p:sldId id="1430" r:id="rId39"/>
    <p:sldId id="1431" r:id="rId40"/>
    <p:sldId id="1400" r:id="rId41"/>
    <p:sldId id="1395" r:id="rId42"/>
    <p:sldId id="1432" r:id="rId43"/>
    <p:sldId id="1433" r:id="rId44"/>
    <p:sldId id="1434" r:id="rId45"/>
    <p:sldId id="1435" r:id="rId46"/>
    <p:sldId id="1436" r:id="rId47"/>
    <p:sldId id="1437" r:id="rId48"/>
    <p:sldId id="1438" r:id="rId49"/>
    <p:sldId id="1439" r:id="rId50"/>
    <p:sldId id="1440" r:id="rId51"/>
    <p:sldId id="1441" r:id="rId52"/>
    <p:sldId id="1442" r:id="rId53"/>
    <p:sldId id="1443" r:id="rId54"/>
    <p:sldId id="1444" r:id="rId55"/>
    <p:sldId id="1445" r:id="rId56"/>
    <p:sldId id="1446" r:id="rId57"/>
    <p:sldId id="1447" r:id="rId58"/>
    <p:sldId id="1448" r:id="rId59"/>
    <p:sldId id="1449" r:id="rId60"/>
    <p:sldId id="1450" r:id="rId61"/>
    <p:sldId id="1451" r:id="rId62"/>
    <p:sldId id="1452" r:id="rId63"/>
    <p:sldId id="1453" r:id="rId64"/>
    <p:sldId id="1454" r:id="rId65"/>
    <p:sldId id="1455" r:id="rId66"/>
    <p:sldId id="1456" r:id="rId67"/>
    <p:sldId id="1457" r:id="rId68"/>
    <p:sldId id="1458" r:id="rId69"/>
    <p:sldId id="1459" r:id="rId70"/>
    <p:sldId id="1460" r:id="rId71"/>
    <p:sldId id="1461" r:id="rId72"/>
    <p:sldId id="1462" r:id="rId73"/>
    <p:sldId id="1463" r:id="rId74"/>
    <p:sldId id="1464" r:id="rId75"/>
    <p:sldId id="1465" r:id="rId76"/>
    <p:sldId id="1466" r:id="rId77"/>
    <p:sldId id="1467" r:id="rId78"/>
    <p:sldId id="1468" r:id="rId79"/>
    <p:sldId id="1469" r:id="rId80"/>
    <p:sldId id="1470" r:id="rId81"/>
    <p:sldId id="1471" r:id="rId82"/>
    <p:sldId id="1472" r:id="rId83"/>
    <p:sldId id="1473" r:id="rId84"/>
    <p:sldId id="1055" r:id="rId85"/>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413">
          <p15:clr>
            <a:srgbClr val="A4A3A4"/>
          </p15:clr>
        </p15:guide>
        <p15:guide id="2" orient="horz" pos="1001">
          <p15:clr>
            <a:srgbClr val="A4A3A4"/>
          </p15:clr>
        </p15:guide>
        <p15:guide id="3" orient="horz" pos="751">
          <p15:clr>
            <a:srgbClr val="A4A3A4"/>
          </p15:clr>
        </p15:guide>
        <p15:guide id="4" orient="horz" pos="4184">
          <p15:clr>
            <a:srgbClr val="A4A3A4"/>
          </p15:clr>
        </p15:guide>
        <p15:guide id="5" orient="horz" pos="4018">
          <p15:clr>
            <a:srgbClr val="A4A3A4"/>
          </p15:clr>
        </p15:guide>
        <p15:guide id="6" pos="2880">
          <p15:clr>
            <a:srgbClr val="A4A3A4"/>
          </p15:clr>
        </p15:guide>
        <p15:guide id="7" pos="185">
          <p15:clr>
            <a:srgbClr val="A4A3A4"/>
          </p15:clr>
        </p15:guide>
        <p15:guide id="8" pos="5581">
          <p15:clr>
            <a:srgbClr val="A4A3A4"/>
          </p15:clr>
        </p15:guide>
      </p15:sldGuideLst>
    </p:ext>
    <p:ext uri="{2D200454-40CA-4A62-9FC3-DE9A4176ACB9}">
      <p15:notesGuideLst xmlns:p15="http://schemas.microsoft.com/office/powerpoint/2012/main" xmlns="">
        <p15:guide id="1" orient="horz" pos="3110">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A1913"/>
    <a:srgbClr val="002147"/>
    <a:srgbClr val="747679"/>
    <a:srgbClr val="E7B513"/>
    <a:srgbClr val="FFFFFF"/>
    <a:srgbClr val="E7E7E7"/>
    <a:srgbClr val="000000"/>
    <a:srgbClr val="717EBD"/>
    <a:srgbClr val="DC91AE"/>
    <a:srgbClr val="E8D3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2" autoAdjust="0"/>
    <p:restoredTop sz="95749" autoAdjust="0"/>
  </p:normalViewPr>
  <p:slideViewPr>
    <p:cSldViewPr snapToGrid="0" snapToObjects="1" showGuides="1">
      <p:cViewPr varScale="1">
        <p:scale>
          <a:sx n="74" d="100"/>
          <a:sy n="74" d="100"/>
        </p:scale>
        <p:origin x="-1326" y="-90"/>
      </p:cViewPr>
      <p:guideLst>
        <p:guide orient="horz" pos="1413"/>
        <p:guide orient="horz" pos="1001"/>
        <p:guide orient="horz" pos="751"/>
        <p:guide orient="horz" pos="4184"/>
        <p:guide orient="horz" pos="4018"/>
        <p:guide pos="2880"/>
        <p:guide pos="185"/>
        <p:guide pos="5581"/>
      </p:guideLst>
    </p:cSldViewPr>
  </p:slideViewPr>
  <p:outlineViewPr>
    <p:cViewPr>
      <p:scale>
        <a:sx n="33" d="100"/>
        <a:sy n="33" d="100"/>
      </p:scale>
      <p:origin x="0" y="10368"/>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7" d="100"/>
          <a:sy n="87" d="100"/>
        </p:scale>
        <p:origin x="-894" y="-84"/>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tableStyles" Target="tableStyles.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gilld\Desktop\2017%20Pricing%20Survey\Working_2017%20Journals%20Categories%20and%20Pric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illd\Desktop\2017%20Pricing%20Survey\Working_2017%20Journals%20Categories%20and%20Pric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gilld\Desktop\2017%20Pricing%20Survey\Working_2017%20Journals%20Categories%20and%20Pric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fps14\users\bonnerm\Journals%20Collection\Subject%20Rankings%20Chart%20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dLbls>
          <c:showLegendKey val="0"/>
          <c:showVal val="0"/>
          <c:showCatName val="0"/>
          <c:showSerName val="0"/>
          <c:showPercent val="0"/>
          <c:showBubbleSize val="0"/>
        </c:dLbls>
        <c:gapWidth val="150"/>
        <c:axId val="189409152"/>
        <c:axId val="189688448"/>
      </c:barChart>
      <c:catAx>
        <c:axId val="189409152"/>
        <c:scaling>
          <c:orientation val="minMax"/>
        </c:scaling>
        <c:delete val="0"/>
        <c:axPos val="b"/>
        <c:majorTickMark val="out"/>
        <c:minorTickMark val="none"/>
        <c:tickLblPos val="nextTo"/>
        <c:crossAx val="189688448"/>
        <c:crosses val="autoZero"/>
        <c:auto val="1"/>
        <c:lblAlgn val="ctr"/>
        <c:lblOffset val="100"/>
        <c:noMultiLvlLbl val="0"/>
      </c:catAx>
      <c:valAx>
        <c:axId val="189688448"/>
        <c:scaling>
          <c:orientation val="minMax"/>
        </c:scaling>
        <c:delete val="0"/>
        <c:axPos val="l"/>
        <c:majorGridlines/>
        <c:majorTickMark val="out"/>
        <c:minorTickMark val="none"/>
        <c:tickLblPos val="nextTo"/>
        <c:crossAx val="189409152"/>
        <c:crosses val="autoZero"/>
        <c:crossBetween val="between"/>
      </c:valAx>
    </c:plotArea>
    <c:legend>
      <c:legendPos val="r"/>
      <c:layout/>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'Table 5'!$B$15</c:f>
              <c:strCache>
                <c:ptCount val="1"/>
                <c:pt idx="0">
                  <c:v>OUP</c:v>
                </c:pt>
              </c:strCache>
            </c:strRef>
          </c:tx>
          <c:invertIfNegative val="0"/>
          <c:cat>
            <c:strRef>
              <c:f>'Table 5'!$A$16:$A$26</c:f>
              <c:strCache>
                <c:ptCount val="11"/>
                <c:pt idx="0">
                  <c:v>Education</c:v>
                </c:pt>
                <c:pt idx="1">
                  <c:v>History</c:v>
                </c:pt>
                <c:pt idx="2">
                  <c:v>Language &amp; Literature</c:v>
                </c:pt>
                <c:pt idx="3">
                  <c:v>Law</c:v>
                </c:pt>
                <c:pt idx="4">
                  <c:v>Music</c:v>
                </c:pt>
                <c:pt idx="5">
                  <c:v>Philosophy &amp; Religion</c:v>
                </c:pt>
                <c:pt idx="6">
                  <c:v>Political Science</c:v>
                </c:pt>
                <c:pt idx="7">
                  <c:v>Psychology</c:v>
                </c:pt>
                <c:pt idx="8">
                  <c:v>Social Sciences</c:v>
                </c:pt>
                <c:pt idx="9">
                  <c:v>Sociology</c:v>
                </c:pt>
                <c:pt idx="10">
                  <c:v>Grand Total</c:v>
                </c:pt>
              </c:strCache>
            </c:strRef>
          </c:cat>
          <c:val>
            <c:numRef>
              <c:f>'Table 5'!$B$16:$B$26</c:f>
              <c:numCache>
                <c:formatCode>0.00</c:formatCode>
                <c:ptCount val="11"/>
                <c:pt idx="0">
                  <c:v>0.38029556650246304</c:v>
                </c:pt>
                <c:pt idx="1">
                  <c:v>0.72772129186602874</c:v>
                </c:pt>
                <c:pt idx="2">
                  <c:v>0.63123819800377667</c:v>
                </c:pt>
                <c:pt idx="3">
                  <c:v>1.139065204847086</c:v>
                </c:pt>
                <c:pt idx="4">
                  <c:v>0.5</c:v>
                </c:pt>
                <c:pt idx="5">
                  <c:v>0.51600943714189418</c:v>
                </c:pt>
                <c:pt idx="6">
                  <c:v>0.5465534609296302</c:v>
                </c:pt>
                <c:pt idx="7">
                  <c:v>0.1079484783769354</c:v>
                </c:pt>
                <c:pt idx="8">
                  <c:v>0.23397536203021424</c:v>
                </c:pt>
                <c:pt idx="9">
                  <c:v>0.20093823299452698</c:v>
                </c:pt>
                <c:pt idx="10">
                  <c:v>0.14077158283315119</c:v>
                </c:pt>
              </c:numCache>
            </c:numRef>
          </c:val>
        </c:ser>
        <c:ser>
          <c:idx val="1"/>
          <c:order val="1"/>
          <c:tx>
            <c:strRef>
              <c:f>'Table 5'!$C$15</c:f>
              <c:strCache>
                <c:ptCount val="1"/>
                <c:pt idx="0">
                  <c:v>Survey</c:v>
                </c:pt>
              </c:strCache>
            </c:strRef>
          </c:tx>
          <c:invertIfNegative val="0"/>
          <c:cat>
            <c:strRef>
              <c:f>'Table 5'!$A$16:$A$26</c:f>
              <c:strCache>
                <c:ptCount val="11"/>
                <c:pt idx="0">
                  <c:v>Education</c:v>
                </c:pt>
                <c:pt idx="1">
                  <c:v>History</c:v>
                </c:pt>
                <c:pt idx="2">
                  <c:v>Language &amp; Literature</c:v>
                </c:pt>
                <c:pt idx="3">
                  <c:v>Law</c:v>
                </c:pt>
                <c:pt idx="4">
                  <c:v>Music</c:v>
                </c:pt>
                <c:pt idx="5">
                  <c:v>Philosophy &amp; Religion</c:v>
                </c:pt>
                <c:pt idx="6">
                  <c:v>Political Science</c:v>
                </c:pt>
                <c:pt idx="7">
                  <c:v>Psychology</c:v>
                </c:pt>
                <c:pt idx="8">
                  <c:v>Social Sciences</c:v>
                </c:pt>
                <c:pt idx="9">
                  <c:v>Sociology</c:v>
                </c:pt>
                <c:pt idx="10">
                  <c:v>Grand Total</c:v>
                </c:pt>
              </c:strCache>
            </c:strRef>
          </c:cat>
          <c:val>
            <c:numRef>
              <c:f>'Table 5'!$C$16:$C$26</c:f>
              <c:numCache>
                <c:formatCode>0.00</c:formatCode>
                <c:ptCount val="11"/>
                <c:pt idx="0">
                  <c:v>0.84</c:v>
                </c:pt>
                <c:pt idx="1">
                  <c:v>1.83</c:v>
                </c:pt>
                <c:pt idx="2">
                  <c:v>2.11</c:v>
                </c:pt>
                <c:pt idx="3">
                  <c:v>0.55000000000000004</c:v>
                </c:pt>
                <c:pt idx="4">
                  <c:v>4.04</c:v>
                </c:pt>
                <c:pt idx="5">
                  <c:v>7.47</c:v>
                </c:pt>
                <c:pt idx="6">
                  <c:v>0.86</c:v>
                </c:pt>
                <c:pt idx="7">
                  <c:v>0.28000000000000003</c:v>
                </c:pt>
                <c:pt idx="8">
                  <c:v>1.02</c:v>
                </c:pt>
                <c:pt idx="9">
                  <c:v>0.57999999999999996</c:v>
                </c:pt>
                <c:pt idx="10">
                  <c:v>0.28999999999999998</c:v>
                </c:pt>
              </c:numCache>
            </c:numRef>
          </c:val>
        </c:ser>
        <c:dLbls>
          <c:showLegendKey val="0"/>
          <c:showVal val="0"/>
          <c:showCatName val="0"/>
          <c:showSerName val="0"/>
          <c:showPercent val="0"/>
          <c:showBubbleSize val="0"/>
        </c:dLbls>
        <c:gapWidth val="150"/>
        <c:axId val="116001792"/>
        <c:axId val="116003584"/>
      </c:barChart>
      <c:catAx>
        <c:axId val="116001792"/>
        <c:scaling>
          <c:orientation val="minMax"/>
        </c:scaling>
        <c:delete val="0"/>
        <c:axPos val="b"/>
        <c:numFmt formatCode="General" sourceLinked="0"/>
        <c:majorTickMark val="out"/>
        <c:minorTickMark val="none"/>
        <c:tickLblPos val="nextTo"/>
        <c:crossAx val="116003584"/>
        <c:crosses val="autoZero"/>
        <c:auto val="1"/>
        <c:lblAlgn val="ctr"/>
        <c:lblOffset val="100"/>
        <c:noMultiLvlLbl val="0"/>
      </c:catAx>
      <c:valAx>
        <c:axId val="116003584"/>
        <c:scaling>
          <c:orientation val="minMax"/>
          <c:max val="3"/>
        </c:scaling>
        <c:delete val="0"/>
        <c:axPos val="l"/>
        <c:majorGridlines/>
        <c:numFmt formatCode="0.00" sourceLinked="1"/>
        <c:majorTickMark val="out"/>
        <c:minorTickMark val="none"/>
        <c:tickLblPos val="nextTo"/>
        <c:crossAx val="116001792"/>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a:pPr>
            <a:r>
              <a:rPr lang="en-US"/>
              <a:t>Cost per Citation</a:t>
            </a:r>
          </a:p>
        </c:rich>
      </c:tx>
      <c:layout/>
      <c:overlay val="0"/>
    </c:title>
    <c:autoTitleDeleted val="0"/>
    <c:plotArea>
      <c:layout/>
      <c:barChart>
        <c:barDir val="col"/>
        <c:grouping val="clustered"/>
        <c:varyColors val="0"/>
        <c:ser>
          <c:idx val="0"/>
          <c:order val="0"/>
          <c:tx>
            <c:strRef>
              <c:f>'Table 5'!$B$2</c:f>
              <c:strCache>
                <c:ptCount val="1"/>
                <c:pt idx="0">
                  <c:v>OUP</c:v>
                </c:pt>
              </c:strCache>
            </c:strRef>
          </c:tx>
          <c:invertIfNegative val="0"/>
          <c:cat>
            <c:strRef>
              <c:f>'Table 5'!$A$3:$A$14</c:f>
              <c:strCache>
                <c:ptCount val="12"/>
                <c:pt idx="0">
                  <c:v>Astronomy</c:v>
                </c:pt>
                <c:pt idx="1">
                  <c:v>Biology</c:v>
                </c:pt>
                <c:pt idx="2">
                  <c:v>Botany</c:v>
                </c:pt>
                <c:pt idx="3">
                  <c:v>Chemistry</c:v>
                </c:pt>
                <c:pt idx="4">
                  <c:v>Food Science</c:v>
                </c:pt>
                <c:pt idx="5">
                  <c:v>Geography</c:v>
                </c:pt>
                <c:pt idx="6">
                  <c:v>Geology</c:v>
                </c:pt>
                <c:pt idx="7">
                  <c:v>Health Sciences</c:v>
                </c:pt>
                <c:pt idx="8">
                  <c:v>Math &amp; Computer Science</c:v>
                </c:pt>
                <c:pt idx="9">
                  <c:v>Physics</c:v>
                </c:pt>
                <c:pt idx="10">
                  <c:v>Zoology</c:v>
                </c:pt>
                <c:pt idx="11">
                  <c:v>General Science</c:v>
                </c:pt>
              </c:strCache>
            </c:strRef>
          </c:cat>
          <c:val>
            <c:numRef>
              <c:f>'Table 5'!$B$3:$B$14</c:f>
              <c:numCache>
                <c:formatCode>0.00</c:formatCode>
                <c:ptCount val="12"/>
                <c:pt idx="0">
                  <c:v>9.2618779410237356E-2</c:v>
                </c:pt>
                <c:pt idx="1">
                  <c:v>0.15817058536271442</c:v>
                </c:pt>
                <c:pt idx="2">
                  <c:v>0.16841558826801142</c:v>
                </c:pt>
                <c:pt idx="3">
                  <c:v>0.1630810448760884</c:v>
                </c:pt>
                <c:pt idx="4">
                  <c:v>6.0158550396375993E-2</c:v>
                </c:pt>
                <c:pt idx="5">
                  <c:v>0.47330016583747925</c:v>
                </c:pt>
                <c:pt idx="6">
                  <c:v>0.14789374679359288</c:v>
                </c:pt>
                <c:pt idx="7">
                  <c:v>8.1379696818943387E-2</c:v>
                </c:pt>
                <c:pt idx="8">
                  <c:v>0.20723327629610386</c:v>
                </c:pt>
                <c:pt idx="9">
                  <c:v>0.25955225840336132</c:v>
                </c:pt>
                <c:pt idx="10">
                  <c:v>0.14309238632303367</c:v>
                </c:pt>
                <c:pt idx="11">
                  <c:v>0.64855072463768115</c:v>
                </c:pt>
              </c:numCache>
            </c:numRef>
          </c:val>
        </c:ser>
        <c:ser>
          <c:idx val="1"/>
          <c:order val="1"/>
          <c:tx>
            <c:strRef>
              <c:f>'Table 5'!$C$2</c:f>
              <c:strCache>
                <c:ptCount val="1"/>
                <c:pt idx="0">
                  <c:v>Survey</c:v>
                </c:pt>
              </c:strCache>
            </c:strRef>
          </c:tx>
          <c:invertIfNegative val="0"/>
          <c:cat>
            <c:strRef>
              <c:f>'Table 5'!$A$3:$A$14</c:f>
              <c:strCache>
                <c:ptCount val="12"/>
                <c:pt idx="0">
                  <c:v>Astronomy</c:v>
                </c:pt>
                <c:pt idx="1">
                  <c:v>Biology</c:v>
                </c:pt>
                <c:pt idx="2">
                  <c:v>Botany</c:v>
                </c:pt>
                <c:pt idx="3">
                  <c:v>Chemistry</c:v>
                </c:pt>
                <c:pt idx="4">
                  <c:v>Food Science</c:v>
                </c:pt>
                <c:pt idx="5">
                  <c:v>Geography</c:v>
                </c:pt>
                <c:pt idx="6">
                  <c:v>Geology</c:v>
                </c:pt>
                <c:pt idx="7">
                  <c:v>Health Sciences</c:v>
                </c:pt>
                <c:pt idx="8">
                  <c:v>Math &amp; Computer Science</c:v>
                </c:pt>
                <c:pt idx="9">
                  <c:v>Physics</c:v>
                </c:pt>
                <c:pt idx="10">
                  <c:v>Zoology</c:v>
                </c:pt>
                <c:pt idx="11">
                  <c:v>General Science</c:v>
                </c:pt>
              </c:strCache>
            </c:strRef>
          </c:cat>
          <c:val>
            <c:numRef>
              <c:f>'Table 5'!$C$3:$C$14</c:f>
              <c:numCache>
                <c:formatCode>0.00</c:formatCode>
                <c:ptCount val="12"/>
                <c:pt idx="0">
                  <c:v>0.2</c:v>
                </c:pt>
                <c:pt idx="1">
                  <c:v>0.25</c:v>
                </c:pt>
                <c:pt idx="2">
                  <c:v>0.28999999999999998</c:v>
                </c:pt>
                <c:pt idx="3">
                  <c:v>0.22</c:v>
                </c:pt>
                <c:pt idx="4">
                  <c:v>0.4</c:v>
                </c:pt>
                <c:pt idx="5">
                  <c:v>0.5</c:v>
                </c:pt>
                <c:pt idx="6">
                  <c:v>0.25</c:v>
                </c:pt>
                <c:pt idx="7">
                  <c:v>0.21</c:v>
                </c:pt>
                <c:pt idx="8">
                  <c:v>0.56999999999999995</c:v>
                </c:pt>
                <c:pt idx="9">
                  <c:v>0.28999999999999998</c:v>
                </c:pt>
                <c:pt idx="10">
                  <c:v>0.51</c:v>
                </c:pt>
                <c:pt idx="11">
                  <c:v>0.08</c:v>
                </c:pt>
              </c:numCache>
            </c:numRef>
          </c:val>
        </c:ser>
        <c:dLbls>
          <c:showLegendKey val="0"/>
          <c:showVal val="0"/>
          <c:showCatName val="0"/>
          <c:showSerName val="0"/>
          <c:showPercent val="0"/>
          <c:showBubbleSize val="0"/>
        </c:dLbls>
        <c:gapWidth val="150"/>
        <c:axId val="116021504"/>
        <c:axId val="116039680"/>
      </c:barChart>
      <c:catAx>
        <c:axId val="116021504"/>
        <c:scaling>
          <c:orientation val="minMax"/>
        </c:scaling>
        <c:delete val="0"/>
        <c:axPos val="b"/>
        <c:numFmt formatCode="General" sourceLinked="0"/>
        <c:majorTickMark val="out"/>
        <c:minorTickMark val="none"/>
        <c:tickLblPos val="nextTo"/>
        <c:crossAx val="116039680"/>
        <c:crosses val="autoZero"/>
        <c:auto val="1"/>
        <c:lblAlgn val="ctr"/>
        <c:lblOffset val="100"/>
        <c:noMultiLvlLbl val="0"/>
      </c:catAx>
      <c:valAx>
        <c:axId val="116039680"/>
        <c:scaling>
          <c:orientation val="minMax"/>
        </c:scaling>
        <c:delete val="0"/>
        <c:axPos val="l"/>
        <c:majorGridlines/>
        <c:numFmt formatCode="0.00" sourceLinked="1"/>
        <c:majorTickMark val="out"/>
        <c:minorTickMark val="none"/>
        <c:tickLblPos val="nextTo"/>
        <c:crossAx val="116021504"/>
        <c:crosses val="autoZero"/>
        <c:crossBetween val="between"/>
      </c:valAx>
      <c:dTable>
        <c:showHorzBorder val="1"/>
        <c:showVertBorder val="1"/>
        <c:showOutline val="1"/>
        <c:showKeys val="1"/>
      </c:dTable>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stacked"/>
        <c:varyColors val="0"/>
        <c:ser>
          <c:idx val="0"/>
          <c:order val="0"/>
          <c:tx>
            <c:v>Top 10%</c:v>
          </c:tx>
          <c:spPr>
            <a:solidFill>
              <a:schemeClr val="accent2"/>
            </a:solidFill>
          </c:spPr>
          <c:invertIfNegative val="0"/>
          <c:cat>
            <c:strRef>
              <c:f>(Data!$A$40,Data!$A$32,Data!$A$24,Data!$A$17,Data!$A$9,Data!$A$1)</c:f>
              <c:strCache>
                <c:ptCount val="6"/>
                <c:pt idx="0">
                  <c:v>Law </c:v>
                </c:pt>
                <c:pt idx="1">
                  <c:v>Mathematics &amp; Physical Sciences </c:v>
                </c:pt>
                <c:pt idx="2">
                  <c:v>Social Sciences </c:v>
                </c:pt>
                <c:pt idx="3">
                  <c:v>Humanities </c:v>
                </c:pt>
                <c:pt idx="4">
                  <c:v>Life Sciences </c:v>
                </c:pt>
                <c:pt idx="5">
                  <c:v>Medicine</c:v>
                </c:pt>
              </c:strCache>
            </c:strRef>
          </c:cat>
          <c:val>
            <c:numRef>
              <c:f>(Data!$C$41,Data!$C$33,Data!$C$25,Data!$C$18,Data!$C$10,Data!$C$2)</c:f>
              <c:numCache>
                <c:formatCode>0.00%</c:formatCode>
                <c:ptCount val="6"/>
                <c:pt idx="0" formatCode="0%">
                  <c:v>2.1739130434782608E-2</c:v>
                </c:pt>
                <c:pt idx="1">
                  <c:v>0.11764705882352941</c:v>
                </c:pt>
                <c:pt idx="2">
                  <c:v>0.15584415584415584</c:v>
                </c:pt>
                <c:pt idx="3">
                  <c:v>6.4935064935064929E-2</c:v>
                </c:pt>
                <c:pt idx="4">
                  <c:v>0.25714285714285712</c:v>
                </c:pt>
                <c:pt idx="5">
                  <c:v>0.23636363636363636</c:v>
                </c:pt>
              </c:numCache>
            </c:numRef>
          </c:val>
        </c:ser>
        <c:ser>
          <c:idx val="1"/>
          <c:order val="1"/>
          <c:tx>
            <c:v>10% to 25%</c:v>
          </c:tx>
          <c:spPr>
            <a:solidFill>
              <a:schemeClr val="accent3">
                <a:lumMod val="60000"/>
                <a:lumOff val="40000"/>
              </a:schemeClr>
            </a:solidFill>
          </c:spPr>
          <c:invertIfNegative val="0"/>
          <c:cat>
            <c:strRef>
              <c:f>(Data!$A$40,Data!$A$32,Data!$A$24,Data!$A$17,Data!$A$9,Data!$A$1)</c:f>
              <c:strCache>
                <c:ptCount val="6"/>
                <c:pt idx="0">
                  <c:v>Law </c:v>
                </c:pt>
                <c:pt idx="1">
                  <c:v>Mathematics &amp; Physical Sciences </c:v>
                </c:pt>
                <c:pt idx="2">
                  <c:v>Social Sciences </c:v>
                </c:pt>
                <c:pt idx="3">
                  <c:v>Humanities </c:v>
                </c:pt>
                <c:pt idx="4">
                  <c:v>Life Sciences </c:v>
                </c:pt>
                <c:pt idx="5">
                  <c:v>Medicine</c:v>
                </c:pt>
              </c:strCache>
            </c:strRef>
          </c:cat>
          <c:val>
            <c:numRef>
              <c:f>(Data!$C$42,Data!$C$34,Data!$C$26,Data!$C$19,Data!$C$11,Data!$C$3)</c:f>
              <c:numCache>
                <c:formatCode>0.00%</c:formatCode>
                <c:ptCount val="6"/>
                <c:pt idx="0" formatCode="0%">
                  <c:v>2.1739130434782608E-2</c:v>
                </c:pt>
                <c:pt idx="1">
                  <c:v>0.20588235294117646</c:v>
                </c:pt>
                <c:pt idx="2">
                  <c:v>0.24675324675324675</c:v>
                </c:pt>
                <c:pt idx="3">
                  <c:v>5.1948051948051951E-2</c:v>
                </c:pt>
                <c:pt idx="4">
                  <c:v>0.35714285714285715</c:v>
                </c:pt>
                <c:pt idx="5">
                  <c:v>0.33636363636363636</c:v>
                </c:pt>
              </c:numCache>
            </c:numRef>
          </c:val>
        </c:ser>
        <c:ser>
          <c:idx val="2"/>
          <c:order val="2"/>
          <c:tx>
            <c:v>25% to 50%</c:v>
          </c:tx>
          <c:spPr>
            <a:solidFill>
              <a:schemeClr val="tx1">
                <a:lumMod val="75000"/>
                <a:lumOff val="25000"/>
              </a:schemeClr>
            </a:solidFill>
          </c:spPr>
          <c:invertIfNegative val="0"/>
          <c:cat>
            <c:strRef>
              <c:f>(Data!$A$40,Data!$A$32,Data!$A$24,Data!$A$17,Data!$A$9,Data!$A$1)</c:f>
              <c:strCache>
                <c:ptCount val="6"/>
                <c:pt idx="0">
                  <c:v>Law </c:v>
                </c:pt>
                <c:pt idx="1">
                  <c:v>Mathematics &amp; Physical Sciences </c:v>
                </c:pt>
                <c:pt idx="2">
                  <c:v>Social Sciences </c:v>
                </c:pt>
                <c:pt idx="3">
                  <c:v>Humanities </c:v>
                </c:pt>
                <c:pt idx="4">
                  <c:v>Life Sciences </c:v>
                </c:pt>
                <c:pt idx="5">
                  <c:v>Medicine</c:v>
                </c:pt>
              </c:strCache>
            </c:strRef>
          </c:cat>
          <c:val>
            <c:numRef>
              <c:f>(Data!$C$43,Data!$C$35,Data!$C$27,Data!$C$20,Data!$C$12,Data!$C$4)</c:f>
              <c:numCache>
                <c:formatCode>0.00%</c:formatCode>
                <c:ptCount val="6"/>
                <c:pt idx="0" formatCode="0%">
                  <c:v>0.21739130434782608</c:v>
                </c:pt>
                <c:pt idx="1">
                  <c:v>0.26470588235294118</c:v>
                </c:pt>
                <c:pt idx="2">
                  <c:v>0.27272727272727271</c:v>
                </c:pt>
                <c:pt idx="3">
                  <c:v>0.12987012987012986</c:v>
                </c:pt>
                <c:pt idx="4">
                  <c:v>0.2</c:v>
                </c:pt>
                <c:pt idx="5">
                  <c:v>0.21818181818181817</c:v>
                </c:pt>
              </c:numCache>
            </c:numRef>
          </c:val>
        </c:ser>
        <c:ser>
          <c:idx val="3"/>
          <c:order val="3"/>
          <c:tx>
            <c:v>Bottom 50%</c:v>
          </c:tx>
          <c:spPr>
            <a:solidFill>
              <a:schemeClr val="tx1">
                <a:lumMod val="50000"/>
                <a:lumOff val="50000"/>
              </a:schemeClr>
            </a:solidFill>
          </c:spPr>
          <c:invertIfNegative val="0"/>
          <c:cat>
            <c:strRef>
              <c:f>(Data!$A$40,Data!$A$32,Data!$A$24,Data!$A$17,Data!$A$9,Data!$A$1)</c:f>
              <c:strCache>
                <c:ptCount val="6"/>
                <c:pt idx="0">
                  <c:v>Law </c:v>
                </c:pt>
                <c:pt idx="1">
                  <c:v>Mathematics &amp; Physical Sciences </c:v>
                </c:pt>
                <c:pt idx="2">
                  <c:v>Social Sciences </c:v>
                </c:pt>
                <c:pt idx="3">
                  <c:v>Humanities </c:v>
                </c:pt>
                <c:pt idx="4">
                  <c:v>Life Sciences </c:v>
                </c:pt>
                <c:pt idx="5">
                  <c:v>Medicine</c:v>
                </c:pt>
              </c:strCache>
            </c:strRef>
          </c:cat>
          <c:val>
            <c:numRef>
              <c:f>(Data!$C$44,Data!$C$36,Data!$C$28,Data!$C$21,Data!$C$13,Data!$C$5)</c:f>
              <c:numCache>
                <c:formatCode>0.00%</c:formatCode>
                <c:ptCount val="6"/>
                <c:pt idx="0" formatCode="0%">
                  <c:v>0.13043478260869565</c:v>
                </c:pt>
                <c:pt idx="1">
                  <c:v>0.26470588235294118</c:v>
                </c:pt>
                <c:pt idx="2">
                  <c:v>0.12987012987012986</c:v>
                </c:pt>
                <c:pt idx="3">
                  <c:v>9.0909090909090912E-2</c:v>
                </c:pt>
                <c:pt idx="4">
                  <c:v>0.15714285714285714</c:v>
                </c:pt>
                <c:pt idx="5">
                  <c:v>0.12727272727272726</c:v>
                </c:pt>
              </c:numCache>
            </c:numRef>
          </c:val>
        </c:ser>
        <c:ser>
          <c:idx val="4"/>
          <c:order val="4"/>
          <c:tx>
            <c:v>No JCR Entry</c:v>
          </c:tx>
          <c:spPr>
            <a:ln>
              <a:solidFill>
                <a:schemeClr val="bg1">
                  <a:lumMod val="50000"/>
                </a:schemeClr>
              </a:solidFill>
            </a:ln>
          </c:spPr>
          <c:invertIfNegative val="0"/>
          <c:cat>
            <c:strRef>
              <c:f>(Data!$A$40,Data!$A$32,Data!$A$24,Data!$A$17,Data!$A$9,Data!$A$1)</c:f>
              <c:strCache>
                <c:ptCount val="6"/>
                <c:pt idx="0">
                  <c:v>Law </c:v>
                </c:pt>
                <c:pt idx="1">
                  <c:v>Mathematics &amp; Physical Sciences </c:v>
                </c:pt>
                <c:pt idx="2">
                  <c:v>Social Sciences </c:v>
                </c:pt>
                <c:pt idx="3">
                  <c:v>Humanities </c:v>
                </c:pt>
                <c:pt idx="4">
                  <c:v>Life Sciences </c:v>
                </c:pt>
                <c:pt idx="5">
                  <c:v>Medicine</c:v>
                </c:pt>
              </c:strCache>
            </c:strRef>
          </c:cat>
          <c:val>
            <c:numRef>
              <c:f>(Data!$C$45,Data!$C$37,Data!$C$29,Data!$C$22,Data!$C$14,Data!$C$6)</c:f>
              <c:numCache>
                <c:formatCode>0.00%</c:formatCode>
                <c:ptCount val="6"/>
                <c:pt idx="0" formatCode="0%">
                  <c:v>0.60869565217391308</c:v>
                </c:pt>
                <c:pt idx="1">
                  <c:v>0.14705882352941177</c:v>
                </c:pt>
                <c:pt idx="2">
                  <c:v>0.19480519480519481</c:v>
                </c:pt>
                <c:pt idx="3">
                  <c:v>0.66233766233766234</c:v>
                </c:pt>
                <c:pt idx="4">
                  <c:v>2.8571428571428571E-2</c:v>
                </c:pt>
                <c:pt idx="5">
                  <c:v>8.1818181818181818E-2</c:v>
                </c:pt>
              </c:numCache>
            </c:numRef>
          </c:val>
        </c:ser>
        <c:dLbls>
          <c:showLegendKey val="0"/>
          <c:showVal val="0"/>
          <c:showCatName val="0"/>
          <c:showSerName val="0"/>
          <c:showPercent val="0"/>
          <c:showBubbleSize val="0"/>
        </c:dLbls>
        <c:gapWidth val="150"/>
        <c:overlap val="100"/>
        <c:axId val="157715072"/>
        <c:axId val="157716864"/>
      </c:barChart>
      <c:catAx>
        <c:axId val="157715072"/>
        <c:scaling>
          <c:orientation val="minMax"/>
        </c:scaling>
        <c:delete val="0"/>
        <c:axPos val="l"/>
        <c:numFmt formatCode="General" sourceLinked="0"/>
        <c:majorTickMark val="out"/>
        <c:minorTickMark val="none"/>
        <c:tickLblPos val="nextTo"/>
        <c:crossAx val="157716864"/>
        <c:crosses val="autoZero"/>
        <c:auto val="1"/>
        <c:lblAlgn val="ctr"/>
        <c:lblOffset val="100"/>
        <c:noMultiLvlLbl val="0"/>
      </c:catAx>
      <c:valAx>
        <c:axId val="157716864"/>
        <c:scaling>
          <c:orientation val="minMax"/>
          <c:max val="1"/>
          <c:min val="0"/>
        </c:scaling>
        <c:delete val="0"/>
        <c:axPos val="b"/>
        <c:majorGridlines/>
        <c:numFmt formatCode="0%" sourceLinked="1"/>
        <c:majorTickMark val="out"/>
        <c:minorTickMark val="none"/>
        <c:tickLblPos val="nextTo"/>
        <c:crossAx val="157715072"/>
        <c:crosses val="autoZero"/>
        <c:crossBetween val="between"/>
      </c:valAx>
    </c:plotArea>
    <c:legend>
      <c:legendPos val="r"/>
      <c:layout/>
      <c:overlay val="0"/>
    </c:legend>
    <c:plotVisOnly val="1"/>
    <c:dispBlanksAs val="gap"/>
    <c:showDLblsOverMax val="0"/>
  </c:chart>
  <c:externalData r:id="rId1">
    <c:autoUpdate val="0"/>
  </c:externalData>
</c:chartSpace>
</file>

<file path=ppt/drawings/_rels/drawing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chart" Target="../charts/chart2.xml"/></Relationships>
</file>

<file path=ppt/drawings/drawing1.xml><?xml version="1.0" encoding="utf-8"?>
<c:userShapes xmlns:c="http://schemas.openxmlformats.org/drawingml/2006/chart">
  <cdr:relSizeAnchor xmlns:cdr="http://schemas.openxmlformats.org/drawingml/2006/chartDrawing">
    <cdr:from>
      <cdr:x>0</cdr:x>
      <cdr:y>0.52429</cdr:y>
    </cdr:from>
    <cdr:to>
      <cdr:x>1</cdr:x>
      <cdr:y>0.97078</cdr:y>
    </cdr:to>
    <cdr:graphicFrame macro="">
      <cdr:nvGraphicFramePr>
        <cdr:cNvPr id="2" name="Chart 6"/>
        <cdr:cNvGraphicFramePr/>
      </cdr:nvGraphicFramePr>
      <cdr:xfrm>
        <a:off xmlns:a="http://schemas.openxmlformats.org/drawingml/2006/main" x="0" y="0"/>
        <a:ext xmlns:a="http://schemas.openxmlformats.org/drawingml/2006/main" cx="0" cy="0"/>
      </cdr:xfrm>
      <a:graphic xmlns:a="http://schemas.openxmlformats.org/drawingml/2006/main">
        <a:graphicData uri="http://schemas.openxmlformats.org/drawingml/2006/chart">
          <c:chart xmlns:c="http://schemas.openxmlformats.org/drawingml/2006/chart" xmlns:r="http://schemas.openxmlformats.org/officeDocument/2006/relationships" r:id="rId1"/>
        </a:graphicData>
      </a:graphic>
    </cdr:graphicFrame>
  </cdr:relSizeAnchor>
  <cdr:relSizeAnchor xmlns:cdr="http://schemas.openxmlformats.org/drawingml/2006/chartDrawing">
    <cdr:from>
      <cdr:x>0</cdr:x>
      <cdr:y>0.01558</cdr:y>
    </cdr:from>
    <cdr:to>
      <cdr:x>1</cdr:x>
      <cdr:y>0.50721</cdr:y>
    </cdr:to>
    <cdr:graphicFrame macro="">
      <cdr:nvGraphicFramePr>
        <cdr:cNvPr id="3" name="Chart 5"/>
        <cdr:cNvGraphicFramePr/>
      </cdr:nvGraphicFramePr>
      <cdr:xfrm>
        <a:off xmlns:a="http://schemas.openxmlformats.org/drawingml/2006/main" x="0" y="0"/>
        <a:ext xmlns:a="http://schemas.openxmlformats.org/drawingml/2006/main" cx="0" cy="0"/>
      </cdr:xfrm>
      <a:graphic xmlns:a="http://schemas.openxmlformats.org/drawingml/2006/main">
        <a:graphicData uri="http://schemas.openxmlformats.org/drawingml/2006/chart">
          <c:chart xmlns:c="http://schemas.openxmlformats.org/drawingml/2006/chart" xmlns:r="http://schemas.openxmlformats.org/officeDocument/2006/relationships" r:id="rId2"/>
        </a:graphicData>
      </a:graphic>
    </cdr:graphicFrame>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0735EB2F-B47E-4445-91F4-D9443CBB4576}" type="datetimeFigureOut">
              <a:rPr lang="en-US" smtClean="0"/>
              <a:pPr/>
              <a:t>3/20/2018</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7824AA49-C5C6-C649-82FA-42EB664AA029}" type="slidenum">
              <a:rPr lang="en-US" smtClean="0"/>
              <a:pPr/>
              <a:t>‹#›</a:t>
            </a:fld>
            <a:endParaRPr lang="en-US"/>
          </a:p>
        </p:txBody>
      </p:sp>
    </p:spTree>
    <p:extLst>
      <p:ext uri="{BB962C8B-B14F-4D97-AF65-F5344CB8AC3E}">
        <p14:creationId xmlns:p14="http://schemas.microsoft.com/office/powerpoint/2010/main" val="1791472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a:t>
            </a:fld>
            <a:endParaRPr lang="en-US"/>
          </a:p>
        </p:txBody>
      </p:sp>
    </p:spTree>
    <p:extLst>
      <p:ext uri="{BB962C8B-B14F-4D97-AF65-F5344CB8AC3E}">
        <p14:creationId xmlns:p14="http://schemas.microsoft.com/office/powerpoint/2010/main" val="3326520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147"/>
                </a:solidFill>
              </a:rPr>
              <a:t>The following slides show how each resource fits into the research journey. Each resource provides a vital step on the research journey, from quick fact checking, to reviewing the literature in a field, to keeping up to date with the latest research.</a:t>
            </a:r>
            <a:endParaRPr lang="en-GB" i="1" dirty="0" smtClean="0">
              <a:solidFill>
                <a:srgbClr val="002147"/>
              </a:solidFill>
            </a:endParaRPr>
          </a:p>
          <a:p>
            <a:endParaRPr lang="en-GB" dirty="0"/>
          </a:p>
        </p:txBody>
      </p:sp>
      <p:sp>
        <p:nvSpPr>
          <p:cNvPr id="4" name="Slide Number Placeholder 3"/>
          <p:cNvSpPr>
            <a:spLocks noGrp="1"/>
          </p:cNvSpPr>
          <p:nvPr>
            <p:ph type="sldNum" sz="quarter" idx="10"/>
          </p:nvPr>
        </p:nvSpPr>
        <p:spPr/>
        <p:txBody>
          <a:bodyPr/>
          <a:lstStyle/>
          <a:p>
            <a:fld id="{3C248D84-AA0F-4FF3-9C5E-03D2FCBD6A1A}" type="slidenum">
              <a:rPr lang="en-GB" smtClean="0"/>
              <a:t>10</a:t>
            </a:fld>
            <a:endParaRPr lang="en-GB"/>
          </a:p>
        </p:txBody>
      </p:sp>
    </p:spTree>
    <p:extLst>
      <p:ext uri="{BB962C8B-B14F-4D97-AF65-F5344CB8AC3E}">
        <p14:creationId xmlns:p14="http://schemas.microsoft.com/office/powerpoint/2010/main" val="2132377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10"/>
          </p:nvPr>
        </p:nvSpPr>
        <p:spPr/>
        <p:txBody>
          <a:bodyPr/>
          <a:lstStyle/>
          <a:p>
            <a:pPr>
              <a:defRPr/>
            </a:pPr>
            <a:fld id="{9437AFA9-DE6C-4E84-A307-3095D027AE15}" type="slidenum">
              <a:rPr lang="en-US" smtClean="0"/>
              <a:pPr>
                <a:defRPr/>
              </a:pPr>
              <a:t>12</a:t>
            </a:fld>
            <a:endParaRPr lang="en-US" dirty="0"/>
          </a:p>
        </p:txBody>
      </p:sp>
    </p:spTree>
    <p:extLst>
      <p:ext uri="{BB962C8B-B14F-4D97-AF65-F5344CB8AC3E}">
        <p14:creationId xmlns:p14="http://schemas.microsoft.com/office/powerpoint/2010/main" val="831809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10"/>
          </p:nvPr>
        </p:nvSpPr>
        <p:spPr/>
        <p:txBody>
          <a:bodyPr/>
          <a:lstStyle/>
          <a:p>
            <a:pPr>
              <a:defRPr/>
            </a:pPr>
            <a:fld id="{7ACDD17D-3BEA-4285-8062-F3B48FA10905}" type="slidenum">
              <a:rPr lang="en-US" smtClean="0"/>
              <a:pPr>
                <a:defRPr/>
              </a:pPr>
              <a:t>13</a:t>
            </a:fld>
            <a:endParaRPr lang="en-US" dirty="0"/>
          </a:p>
        </p:txBody>
      </p:sp>
    </p:spTree>
    <p:extLst>
      <p:ext uri="{BB962C8B-B14F-4D97-AF65-F5344CB8AC3E}">
        <p14:creationId xmlns:p14="http://schemas.microsoft.com/office/powerpoint/2010/main" val="3468685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smtClean="0"/>
              <a:t>OUP publishes prestigious and authoritative journals in collaboration with some of the world’s most respected and influential scholarly and professional societies.  </a:t>
            </a:r>
          </a:p>
          <a:p>
            <a:pPr marL="171450" indent="-171450">
              <a:buFont typeface="Arial" panose="020B0604020202020204" pitchFamily="34" charset="0"/>
              <a:buChar char="•"/>
            </a:pPr>
            <a:r>
              <a:rPr lang="en-GB" sz="1200" dirty="0" smtClean="0"/>
              <a:t>We are all part of the same research community.  </a:t>
            </a:r>
          </a:p>
          <a:p>
            <a:pPr marL="171450" indent="-171450">
              <a:buFont typeface="Arial" panose="020B0604020202020204" pitchFamily="34" charset="0"/>
              <a:buChar char="•"/>
            </a:pPr>
            <a:r>
              <a:rPr lang="en-GB" sz="1200" dirty="0" smtClean="0"/>
              <a:t>Over 70% of OUP’s journals now belong to societies and academic bodies.</a:t>
            </a:r>
          </a:p>
          <a:p>
            <a:pPr marL="0" indent="0">
              <a:buFont typeface="Arial" panose="020B0604020202020204" pitchFamily="34" charset="0"/>
              <a:buNone/>
            </a:pPr>
            <a:endParaRPr lang="en-GB" dirty="0" smtClean="0"/>
          </a:p>
          <a:p>
            <a:pPr marL="0" indent="0">
              <a:buFont typeface="Arial" panose="020B0604020202020204" pitchFamily="34" charset="0"/>
              <a:buNone/>
            </a:pPr>
            <a:r>
              <a:rPr lang="en-GB" dirty="0" smtClean="0"/>
              <a:t>Societies and academic bodies include:</a:t>
            </a:r>
          </a:p>
          <a:p>
            <a:pPr marL="285750" indent="-285750">
              <a:buFont typeface="Arial" panose="020B0604020202020204" pitchFamily="34" charset="0"/>
              <a:buChar char="•"/>
            </a:pPr>
            <a:r>
              <a:rPr lang="en-GB" dirty="0" smtClean="0"/>
              <a:t>European Society of Cardiology</a:t>
            </a:r>
          </a:p>
          <a:p>
            <a:pPr marL="285750" indent="-285750">
              <a:buFont typeface="Arial" panose="020B0604020202020204" pitchFamily="34" charset="0"/>
              <a:buChar char="•"/>
            </a:pPr>
            <a:r>
              <a:rPr lang="en-GB" dirty="0" smtClean="0"/>
              <a:t>American Society for Clinical Pathologists</a:t>
            </a:r>
          </a:p>
          <a:p>
            <a:pPr marL="285750" indent="-285750">
              <a:buFont typeface="Arial" panose="020B0604020202020204" pitchFamily="34" charset="0"/>
              <a:buChar char="•"/>
            </a:pPr>
            <a:r>
              <a:rPr lang="en-GB" dirty="0" smtClean="0"/>
              <a:t>Organization of American Historians</a:t>
            </a:r>
          </a:p>
          <a:p>
            <a:pPr marL="285750" indent="-285750">
              <a:buFont typeface="Arial" panose="020B0604020202020204" pitchFamily="34" charset="0"/>
              <a:buChar char="•"/>
            </a:pPr>
            <a:r>
              <a:rPr lang="en-GB" dirty="0" smtClean="0"/>
              <a:t>European Society of Human Reproduction and Embryology</a:t>
            </a:r>
          </a:p>
          <a:p>
            <a:pPr marL="285750" indent="-285750">
              <a:buFont typeface="Arial" panose="020B0604020202020204" pitchFamily="34" charset="0"/>
              <a:buChar char="•"/>
            </a:pPr>
            <a:r>
              <a:rPr lang="en-GB" dirty="0" smtClean="0"/>
              <a:t>World</a:t>
            </a:r>
            <a:r>
              <a:rPr lang="en-GB" baseline="0" dirty="0" smtClean="0"/>
              <a:t> Bank</a:t>
            </a:r>
          </a:p>
          <a:p>
            <a:pPr marL="285750" indent="-285750">
              <a:buFont typeface="Arial" panose="020B0604020202020204" pitchFamily="34" charset="0"/>
              <a:buChar char="•"/>
            </a:pPr>
            <a:r>
              <a:rPr lang="en-GB" baseline="0" dirty="0" smtClean="0"/>
              <a:t>Royal Astronomical Society</a:t>
            </a:r>
          </a:p>
          <a:p>
            <a:pPr marL="285750" indent="-285750">
              <a:buFont typeface="Arial" panose="020B0604020202020204" pitchFamily="34" charset="0"/>
              <a:buChar char="•"/>
            </a:pPr>
            <a:r>
              <a:rPr lang="en-GB" baseline="0" dirty="0" smtClean="0"/>
              <a:t>Infectious Diseases Society of America</a:t>
            </a:r>
          </a:p>
          <a:p>
            <a:pPr marL="285750" indent="-285750">
              <a:buFont typeface="Arial" panose="020B0604020202020204" pitchFamily="34" charset="0"/>
              <a:buChar char="•"/>
            </a:pPr>
            <a:r>
              <a:rPr lang="en-GB" baseline="0" dirty="0" smtClean="0"/>
              <a:t>American Academy of Religion</a:t>
            </a:r>
          </a:p>
          <a:p>
            <a:pPr marL="285750" indent="-285750">
              <a:buFont typeface="Arial" panose="020B0604020202020204" pitchFamily="34" charset="0"/>
              <a:buChar char="•"/>
            </a:pPr>
            <a:r>
              <a:rPr lang="en-GB" baseline="0" dirty="0" smtClean="0"/>
              <a:t>The </a:t>
            </a:r>
            <a:r>
              <a:rPr lang="en-GB" baseline="0" dirty="0" err="1" smtClean="0"/>
              <a:t>Gerontological</a:t>
            </a:r>
            <a:r>
              <a:rPr lang="en-GB" baseline="0" dirty="0" smtClean="0"/>
              <a:t> Society of America</a:t>
            </a:r>
            <a:endParaRPr lang="en-GB" dirty="0" smtClean="0"/>
          </a:p>
        </p:txBody>
      </p:sp>
      <p:sp>
        <p:nvSpPr>
          <p:cNvPr id="4" name="Slide Number Placeholder 3"/>
          <p:cNvSpPr>
            <a:spLocks noGrp="1"/>
          </p:cNvSpPr>
          <p:nvPr>
            <p:ph type="sldNum" sz="quarter" idx="10"/>
          </p:nvPr>
        </p:nvSpPr>
        <p:spPr/>
        <p:txBody>
          <a:bodyPr/>
          <a:lstStyle/>
          <a:p>
            <a:pPr>
              <a:defRPr/>
            </a:pPr>
            <a:fld id="{7ACDD17D-3BEA-4285-8062-F3B48FA10905}"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3180127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9437AFA9-DE6C-4E84-A307-3095D027AE15}"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746128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baseline="0" dirty="0" smtClean="0"/>
          </a:p>
        </p:txBody>
      </p:sp>
      <p:sp>
        <p:nvSpPr>
          <p:cNvPr id="4" name="Slide Number Placeholder 3"/>
          <p:cNvSpPr>
            <a:spLocks noGrp="1"/>
          </p:cNvSpPr>
          <p:nvPr>
            <p:ph type="sldNum" sz="quarter" idx="10"/>
          </p:nvPr>
        </p:nvSpPr>
        <p:spPr/>
        <p:txBody>
          <a:bodyPr/>
          <a:lstStyle/>
          <a:p>
            <a:fld id="{7824AA49-C5C6-C649-82FA-42EB664AA029}"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444150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altLang="en-US" b="1" baseline="0" dirty="0" smtClean="0">
              <a:ea typeface="ＭＳ Ｐゴシック" pitchFamily="34" charset="-128"/>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35B54B4D-AD4D-4ECE-9712-39073BB52D5A}" type="slidenum">
              <a:rPr lang="en-US" altLang="en-US" smtClean="0">
                <a:solidFill>
                  <a:prstClr val="black"/>
                </a:solidFill>
                <a:latin typeface="Calibri" pitchFamily="34" charset="0"/>
              </a:rPr>
              <a:pPr eaLnBrk="1" hangingPunct="1"/>
              <a:t>17</a:t>
            </a:fld>
            <a:endParaRPr lang="en-US" altLang="en-US" dirty="0" smtClean="0">
              <a:solidFill>
                <a:prstClr val="black"/>
              </a:solidFill>
              <a:latin typeface="Calibri" pitchFamily="34" charset="0"/>
            </a:endParaRPr>
          </a:p>
        </p:txBody>
      </p:sp>
    </p:spTree>
    <p:extLst>
      <p:ext uri="{BB962C8B-B14F-4D97-AF65-F5344CB8AC3E}">
        <p14:creationId xmlns:p14="http://schemas.microsoft.com/office/powerpoint/2010/main" val="980744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9437AFA9-DE6C-4E84-A307-3095D027AE15}" type="slidenum">
              <a:rPr lang="en-US" smtClean="0"/>
              <a:pPr>
                <a:defRPr/>
              </a:pPr>
              <a:t>18</a:t>
            </a:fld>
            <a:endParaRPr lang="en-US" dirty="0"/>
          </a:p>
        </p:txBody>
      </p:sp>
    </p:spTree>
    <p:extLst>
      <p:ext uri="{BB962C8B-B14F-4D97-AF65-F5344CB8AC3E}">
        <p14:creationId xmlns:p14="http://schemas.microsoft.com/office/powerpoint/2010/main" val="1796984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baseline="0" dirty="0" smtClean="0"/>
          </a:p>
        </p:txBody>
      </p:sp>
      <p:sp>
        <p:nvSpPr>
          <p:cNvPr id="4" name="Slide Number Placeholder 3"/>
          <p:cNvSpPr>
            <a:spLocks noGrp="1"/>
          </p:cNvSpPr>
          <p:nvPr>
            <p:ph type="sldNum" sz="quarter" idx="10"/>
          </p:nvPr>
        </p:nvSpPr>
        <p:spPr/>
        <p:txBody>
          <a:bodyPr/>
          <a:lstStyle/>
          <a:p>
            <a:pPr>
              <a:defRPr/>
            </a:pPr>
            <a:fld id="{9437AFA9-DE6C-4E84-A307-3095D027AE15}" type="slidenum">
              <a:rPr lang="en-US" smtClean="0"/>
              <a:pPr>
                <a:defRPr/>
              </a:pPr>
              <a:t>19</a:t>
            </a:fld>
            <a:endParaRPr lang="en-US" dirty="0"/>
          </a:p>
        </p:txBody>
      </p:sp>
    </p:spTree>
    <p:extLst>
      <p:ext uri="{BB962C8B-B14F-4D97-AF65-F5344CB8AC3E}">
        <p14:creationId xmlns:p14="http://schemas.microsoft.com/office/powerpoint/2010/main" val="84051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93323-0DF3-4918-8B23-B718F0DC9F86}" type="slidenum">
              <a:rPr lang="en-US" smtClean="0"/>
              <a:t>21</a:t>
            </a:fld>
            <a:endParaRPr lang="en-US"/>
          </a:p>
        </p:txBody>
      </p:sp>
    </p:spTree>
    <p:extLst>
      <p:ext uri="{BB962C8B-B14F-4D97-AF65-F5344CB8AC3E}">
        <p14:creationId xmlns:p14="http://schemas.microsoft.com/office/powerpoint/2010/main" val="2898156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C516DB2-450F-4F94-B856-EB9851B0F94E}" type="slidenum">
              <a:rPr lang="en-US" smtClean="0"/>
              <a:pPr>
                <a:defRPr/>
              </a:pPr>
              <a:t>2</a:t>
            </a:fld>
            <a:endParaRPr lang="en-US"/>
          </a:p>
        </p:txBody>
      </p:sp>
    </p:spTree>
    <p:extLst>
      <p:ext uri="{BB962C8B-B14F-4D97-AF65-F5344CB8AC3E}">
        <p14:creationId xmlns:p14="http://schemas.microsoft.com/office/powerpoint/2010/main" val="1052468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93323-0DF3-4918-8B23-B718F0DC9F86}" type="slidenum">
              <a:rPr lang="en-US" smtClean="0"/>
              <a:t>22</a:t>
            </a:fld>
            <a:endParaRPr lang="en-US"/>
          </a:p>
        </p:txBody>
      </p:sp>
    </p:spTree>
    <p:extLst>
      <p:ext uri="{BB962C8B-B14F-4D97-AF65-F5344CB8AC3E}">
        <p14:creationId xmlns:p14="http://schemas.microsoft.com/office/powerpoint/2010/main" val="4093027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9863" y="752475"/>
            <a:ext cx="4527550" cy="3395663"/>
          </a:xfrm>
        </p:spPr>
      </p:sp>
      <p:sp>
        <p:nvSpPr>
          <p:cNvPr id="3" name="Notes Placeholder 2"/>
          <p:cNvSpPr>
            <a:spLocks noGrp="1"/>
          </p:cNvSpPr>
          <p:nvPr>
            <p:ph type="body" idx="1"/>
          </p:nvPr>
        </p:nvSpPr>
        <p:spPr>
          <a:xfrm>
            <a:off x="694874" y="4268556"/>
            <a:ext cx="5558988" cy="5533694"/>
          </a:xfrm>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593323-0DF3-4918-8B23-B718F0DC9F86}" type="slidenum">
              <a:rPr lang="en-US">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750356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182" y="4415790"/>
            <a:ext cx="5505450" cy="4648200"/>
          </a:xfrm>
        </p:spPr>
        <p:txBody>
          <a:bodyPr/>
          <a:lstStyle/>
          <a:p>
            <a:r>
              <a:rPr lang="en-US" sz="1000" b="1" dirty="0"/>
              <a:t>How will it work?</a:t>
            </a:r>
          </a:p>
          <a:p>
            <a:endParaRPr lang="en-US" sz="1000" b="1" dirty="0"/>
          </a:p>
          <a:p>
            <a:pPr marL="173336" indent="-173336">
              <a:buFont typeface="Arial" pitchFamily="34" charset="0"/>
              <a:buChar char="•"/>
            </a:pPr>
            <a:r>
              <a:rPr lang="en-US" sz="1000" dirty="0"/>
              <a:t>Print program, print approvals, exactly as they were in the past</a:t>
            </a:r>
          </a:p>
          <a:p>
            <a:pPr marL="173336" indent="-173336">
              <a:buFont typeface="Arial" pitchFamily="34" charset="0"/>
              <a:buChar char="•"/>
            </a:pPr>
            <a:r>
              <a:rPr lang="en-US" sz="1000" dirty="0"/>
              <a:t>Except that Ref DE acts as an intermediary routing chapters into production as they are submitted by HB editor</a:t>
            </a:r>
          </a:p>
          <a:p>
            <a:pPr marL="173336" indent="-173336">
              <a:buFont typeface="Arial" pitchFamily="34" charset="0"/>
              <a:buChar char="•"/>
            </a:pPr>
            <a:r>
              <a:rPr lang="en-US" sz="1000" dirty="0"/>
              <a:t>Can make changes before print work is complete</a:t>
            </a:r>
          </a:p>
          <a:p>
            <a:pPr marL="173336" indent="-173336">
              <a:buFont typeface="Arial" pitchFamily="34" charset="0"/>
              <a:buChar char="•"/>
            </a:pPr>
            <a:endParaRPr lang="en-US" sz="1000" dirty="0"/>
          </a:p>
          <a:p>
            <a:pPr marL="173336" indent="-173336">
              <a:buFont typeface="Arial" pitchFamily="34" charset="0"/>
              <a:buChar char="•"/>
            </a:pPr>
            <a:r>
              <a:rPr lang="en-US" sz="1000" dirty="0"/>
              <a:t>Online side we have commissioned EIC and Board in every field</a:t>
            </a:r>
          </a:p>
          <a:p>
            <a:pPr marL="173336" indent="-173336">
              <a:buFont typeface="Arial" pitchFamily="34" charset="0"/>
              <a:buChar char="•"/>
            </a:pPr>
            <a:r>
              <a:rPr lang="en-US" sz="1000" dirty="0"/>
              <a:t>They have a view of the full program – </a:t>
            </a:r>
          </a:p>
          <a:p>
            <a:pPr marL="635565" lvl="1" indent="-173336">
              <a:buFont typeface="Arial" pitchFamily="34" charset="0"/>
              <a:buChar char="•"/>
            </a:pPr>
            <a:r>
              <a:rPr lang="en-US" sz="1000" dirty="0"/>
              <a:t>all the chapters that have been published, where there are gaps and opportunities</a:t>
            </a:r>
          </a:p>
          <a:p>
            <a:pPr marL="635565" lvl="1" indent="-173336">
              <a:buFont typeface="Arial" pitchFamily="34" charset="0"/>
              <a:buChar char="•"/>
            </a:pPr>
            <a:r>
              <a:rPr lang="en-US" sz="1000" dirty="0"/>
              <a:t>Recommend topics for online-only and authors to write</a:t>
            </a:r>
          </a:p>
          <a:p>
            <a:pPr marL="635565" lvl="1" indent="-173336">
              <a:buFont typeface="Arial" pitchFamily="34" charset="0"/>
              <a:buChar char="•"/>
            </a:pPr>
            <a:r>
              <a:rPr lang="en-US" sz="1000" dirty="0"/>
              <a:t>Review those essays </a:t>
            </a:r>
          </a:p>
          <a:p>
            <a:pPr marL="635565" lvl="1" indent="-173336">
              <a:buFont typeface="Arial" pitchFamily="34" charset="0"/>
              <a:buChar char="•"/>
            </a:pPr>
            <a:r>
              <a:rPr lang="en-US" sz="1000" dirty="0"/>
              <a:t>Recommend when article may need update </a:t>
            </a:r>
          </a:p>
          <a:p>
            <a:pPr marL="635565" lvl="1" indent="-173336">
              <a:buFont typeface="Arial" pitchFamily="34" charset="0"/>
              <a:buChar char="•"/>
            </a:pPr>
            <a:r>
              <a:rPr lang="en-US" sz="1000" dirty="0"/>
              <a:t>Review essays that come in or recommend reviewer</a:t>
            </a:r>
          </a:p>
          <a:p>
            <a:pPr marL="635565" lvl="1" indent="-173336">
              <a:buFont typeface="Arial" pitchFamily="34" charset="0"/>
              <a:buChar char="•"/>
            </a:pPr>
            <a:endParaRPr lang="en-US" sz="1000" dirty="0"/>
          </a:p>
          <a:p>
            <a:pPr marL="173336" indent="-173336">
              <a:buFont typeface="Arial" pitchFamily="34" charset="0"/>
              <a:buChar char="•"/>
            </a:pPr>
            <a:r>
              <a:rPr lang="en-US" sz="1000" dirty="0"/>
              <a:t>Goal is to have a high-level, original review essay on all topics of </a:t>
            </a:r>
            <a:r>
              <a:rPr lang="en-US" sz="1000" dirty="0" smtClean="0"/>
              <a:t>interest in field</a:t>
            </a:r>
            <a:endParaRPr lang="en-US" sz="1000" dirty="0"/>
          </a:p>
          <a:p>
            <a:pPr marL="173336" indent="-173336">
              <a:buFont typeface="Arial" pitchFamily="34" charset="0"/>
              <a:buChar char="•"/>
            </a:pPr>
            <a:r>
              <a:rPr lang="en-US" sz="1000" dirty="0"/>
              <a:t>A highly discoverable site linked to our other publishing in the field</a:t>
            </a:r>
          </a:p>
          <a:p>
            <a:pPr marL="173336" indent="-173336">
              <a:buFont typeface="Arial" pitchFamily="34" charset="0"/>
              <a:buChar char="•"/>
            </a:pPr>
            <a:r>
              <a:rPr lang="en-US" sz="1000" dirty="0"/>
              <a:t>One-stop when you need a sophisticated take on the current state of debate and the future of that research</a:t>
            </a:r>
          </a:p>
        </p:txBody>
      </p:sp>
      <p:sp>
        <p:nvSpPr>
          <p:cNvPr id="4" name="Slide Number Placeholder 3"/>
          <p:cNvSpPr>
            <a:spLocks noGrp="1"/>
          </p:cNvSpPr>
          <p:nvPr>
            <p:ph type="sldNum" sz="quarter" idx="10"/>
          </p:nvPr>
        </p:nvSpPr>
        <p:spPr/>
        <p:txBody>
          <a:bodyPr/>
          <a:lstStyle/>
          <a:p>
            <a:fld id="{4F3DB663-224C-4BCC-A2A0-328B4E1527FC}" type="slidenum">
              <a:rPr lang="en-US" smtClean="0"/>
              <a:t>24</a:t>
            </a:fld>
            <a:endParaRPr lang="en-US"/>
          </a:p>
        </p:txBody>
      </p:sp>
    </p:spTree>
    <p:extLst>
      <p:ext uri="{BB962C8B-B14F-4D97-AF65-F5344CB8AC3E}">
        <p14:creationId xmlns:p14="http://schemas.microsoft.com/office/powerpoint/2010/main" val="666216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Title</a:t>
            </a:r>
            <a:r>
              <a:rPr lang="en-GB" smtClean="0"/>
              <a:t>, strapline,</a:t>
            </a:r>
            <a:r>
              <a:rPr lang="en-GB" baseline="0" smtClean="0"/>
              <a:t> URL</a:t>
            </a:r>
            <a:endParaRPr lang="en-GB"/>
          </a:p>
        </p:txBody>
      </p:sp>
      <p:sp>
        <p:nvSpPr>
          <p:cNvPr id="4" name="Slide Number Placeholder 3"/>
          <p:cNvSpPr>
            <a:spLocks noGrp="1"/>
          </p:cNvSpPr>
          <p:nvPr>
            <p:ph type="sldNum" sz="quarter" idx="10"/>
          </p:nvPr>
        </p:nvSpPr>
        <p:spPr/>
        <p:txBody>
          <a:bodyPr/>
          <a:lstStyle/>
          <a:p>
            <a:fld id="{C7E96B24-A22B-46D4-A6A8-1C238A5B9DF5}"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1697735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Subject coverage/content</a:t>
            </a:r>
            <a:endParaRPr lang="en-GB" dirty="0"/>
          </a:p>
        </p:txBody>
      </p:sp>
      <p:sp>
        <p:nvSpPr>
          <p:cNvPr id="4" name="Slide Number Placeholder 3"/>
          <p:cNvSpPr>
            <a:spLocks noGrp="1"/>
          </p:cNvSpPr>
          <p:nvPr>
            <p:ph type="sldNum" sz="quarter" idx="10"/>
          </p:nvPr>
        </p:nvSpPr>
        <p:spPr/>
        <p:txBody>
          <a:bodyPr/>
          <a:lstStyle/>
          <a:p>
            <a:fld id="{C7E96B24-A22B-46D4-A6A8-1C238A5B9DF5}"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2490338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pPr marL="171450" lvl="0" indent="-171450">
              <a:buFont typeface="Arial" pitchFamily="34" charset="0"/>
              <a:buChar cha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593323-0DF3-4918-8B23-B718F0DC9F86}"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10813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the research journey, these fall</a:t>
            </a:r>
            <a:r>
              <a:rPr lang="en-GB" baseline="0" dirty="0" smtClean="0"/>
              <a:t> within the references because it gives you an A-Z about any subject area with simple words to make the subject more approachable especially something like Quantum Physics. </a:t>
            </a:r>
            <a:endParaRPr lang="en-GB" dirty="0" smtClean="0"/>
          </a:p>
          <a:p>
            <a:r>
              <a:rPr lang="en-GB" dirty="0" smtClean="0"/>
              <a:t>Very Short Introductions offer concise introductions to a diverse range of subject areas </a:t>
            </a:r>
          </a:p>
          <a:p>
            <a:r>
              <a:rPr lang="en-GB" dirty="0" smtClean="0"/>
              <a:t>400+ books available </a:t>
            </a:r>
          </a:p>
          <a:p>
            <a:r>
              <a:rPr lang="en-GB" baseline="0" dirty="0" smtClean="0"/>
              <a:t>5 Subject Area with 50 different subtopics</a:t>
            </a:r>
          </a:p>
          <a:p>
            <a:endParaRPr lang="en-GB" baseline="0" dirty="0" smtClean="0"/>
          </a:p>
          <a:p>
            <a:r>
              <a:rPr lang="en-GB" baseline="0" dirty="0" smtClean="0"/>
              <a:t>Things to highlight – </a:t>
            </a:r>
          </a:p>
          <a:p>
            <a:r>
              <a:rPr lang="en-GB" baseline="0" dirty="0" smtClean="0"/>
              <a:t>The extra material (right of the slide) for every book – videos, blog posts, additional material from other resources (OSO and ORO), additional linking related to the topic or the author.</a:t>
            </a:r>
          </a:p>
          <a:p>
            <a:r>
              <a:rPr lang="en-GB" baseline="0" dirty="0" smtClean="0"/>
              <a:t>The author webpage and the ability to locate the physical book in one’s own library</a:t>
            </a:r>
          </a:p>
        </p:txBody>
      </p:sp>
      <p:sp>
        <p:nvSpPr>
          <p:cNvPr id="4" name="Slide Number Placeholder 3"/>
          <p:cNvSpPr>
            <a:spLocks noGrp="1"/>
          </p:cNvSpPr>
          <p:nvPr>
            <p:ph type="sldNum" sz="quarter" idx="10"/>
          </p:nvPr>
        </p:nvSpPr>
        <p:spPr/>
        <p:txBody>
          <a:bodyPr/>
          <a:lstStyle/>
          <a:p>
            <a:fld id="{25F5228E-6C9B-4270-BF70-E527A5D2560D}"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17034973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have resources</a:t>
            </a:r>
            <a:r>
              <a:rPr lang="en-GB" baseline="0" dirty="0" smtClean="0"/>
              <a:t> which cover different legal fields including: international commercial law, financial law, private international law, international commercial arbitration in the Oxford Legal Research Library. </a:t>
            </a:r>
          </a:p>
          <a:p>
            <a:r>
              <a:rPr lang="en-GB" baseline="0" dirty="0" smtClean="0"/>
              <a:t>You will find in the content – journals, cases, instruments, monographs, analysis, etc.</a:t>
            </a:r>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29</a:t>
            </a:fld>
            <a:endParaRPr lang="en-GB"/>
          </a:p>
        </p:txBody>
      </p:sp>
    </p:spTree>
    <p:extLst>
      <p:ext uri="{BB962C8B-B14F-4D97-AF65-F5344CB8AC3E}">
        <p14:creationId xmlns:p14="http://schemas.microsoft.com/office/powerpoint/2010/main" val="10575160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85 specialties and sub-specialties</a:t>
            </a:r>
          </a:p>
          <a:p>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30</a:t>
            </a:fld>
            <a:endParaRPr lang="en-GB"/>
          </a:p>
        </p:txBody>
      </p:sp>
    </p:spTree>
    <p:extLst>
      <p:ext uri="{BB962C8B-B14F-4D97-AF65-F5344CB8AC3E}">
        <p14:creationId xmlns:p14="http://schemas.microsoft.com/office/powerpoint/2010/main" val="26210599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147"/>
                </a:solidFill>
              </a:rPr>
              <a:t>The following slides show how each resource fits into the research journey. Each resource provides a vital step on the research journey, from quick fact checking, to reviewing the literature in a field, to keeping up to date with the latest research.</a:t>
            </a:r>
            <a:endParaRPr lang="en-GB" i="1" dirty="0" smtClean="0">
              <a:solidFill>
                <a:srgbClr val="002147"/>
              </a:solidFill>
            </a:endParaRPr>
          </a:p>
          <a:p>
            <a:endParaRPr lang="en-GB" dirty="0"/>
          </a:p>
        </p:txBody>
      </p:sp>
      <p:sp>
        <p:nvSpPr>
          <p:cNvPr id="4" name="Slide Number Placeholder 3"/>
          <p:cNvSpPr>
            <a:spLocks noGrp="1"/>
          </p:cNvSpPr>
          <p:nvPr>
            <p:ph type="sldNum" sz="quarter" idx="10"/>
          </p:nvPr>
        </p:nvSpPr>
        <p:spPr/>
        <p:txBody>
          <a:bodyPr/>
          <a:lstStyle/>
          <a:p>
            <a:fld id="{3C248D84-AA0F-4FF3-9C5E-03D2FCBD6A1A}" type="slidenum">
              <a:rPr lang="en-GB" smtClean="0"/>
              <a:t>32</a:t>
            </a:fld>
            <a:endParaRPr lang="en-GB"/>
          </a:p>
        </p:txBody>
      </p:sp>
    </p:spTree>
    <p:extLst>
      <p:ext uri="{BB962C8B-B14F-4D97-AF65-F5344CB8AC3E}">
        <p14:creationId xmlns:p14="http://schemas.microsoft.com/office/powerpoint/2010/main" val="3198428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C516DB2-450F-4F94-B856-EB9851B0F94E}" type="slidenum">
              <a:rPr lang="en-US" smtClean="0"/>
              <a:pPr>
                <a:defRPr/>
              </a:pPr>
              <a:t>3</a:t>
            </a:fld>
            <a:endParaRPr lang="en-US"/>
          </a:p>
        </p:txBody>
      </p:sp>
    </p:spTree>
    <p:extLst>
      <p:ext uri="{BB962C8B-B14F-4D97-AF65-F5344CB8AC3E}">
        <p14:creationId xmlns:p14="http://schemas.microsoft.com/office/powerpoint/2010/main" val="1522131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spcBef>
                <a:spcPts val="600"/>
              </a:spcBef>
              <a:spcAft>
                <a:spcPts val="600"/>
              </a:spcAft>
              <a:buFont typeface="+mj-lt"/>
              <a:buAutoNum type="arabicPeriod"/>
            </a:pPr>
            <a:endParaRPr lang="en-GB" sz="2400" dirty="0" smtClean="0"/>
          </a:p>
        </p:txBody>
      </p:sp>
      <p:sp>
        <p:nvSpPr>
          <p:cNvPr id="4" name="Slide Number Placeholder 3"/>
          <p:cNvSpPr>
            <a:spLocks noGrp="1"/>
          </p:cNvSpPr>
          <p:nvPr>
            <p:ph type="sldNum" sz="quarter" idx="10"/>
          </p:nvPr>
        </p:nvSpPr>
        <p:spPr/>
        <p:txBody>
          <a:bodyPr/>
          <a:lstStyle/>
          <a:p>
            <a:fld id="{7149E6CD-B4F8-433B-93B2-FDC819193582}"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31087005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AU" sz="2400" dirty="0" smtClean="0"/>
          </a:p>
        </p:txBody>
      </p:sp>
      <p:sp>
        <p:nvSpPr>
          <p:cNvPr id="4" name="Slide Number Placeholder 3"/>
          <p:cNvSpPr>
            <a:spLocks noGrp="1"/>
          </p:cNvSpPr>
          <p:nvPr>
            <p:ph type="sldNum" sz="quarter" idx="10"/>
          </p:nvPr>
        </p:nvSpPr>
        <p:spPr/>
        <p:txBody>
          <a:bodyPr/>
          <a:lstStyle/>
          <a:p>
            <a:fld id="{7149E6CD-B4F8-433B-93B2-FDC819193582}"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2778265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200" b="1" dirty="0" smtClean="0">
                <a:solidFill>
                  <a:schemeClr val="tx2"/>
                </a:solidFill>
              </a:rPr>
              <a:t>Quote </a:t>
            </a:r>
            <a:r>
              <a:rPr lang="en-US" sz="1200" b="0" dirty="0" smtClean="0">
                <a:solidFill>
                  <a:schemeClr val="tx2"/>
                </a:solidFill>
              </a:rPr>
              <a:t>from </a:t>
            </a:r>
            <a:r>
              <a:rPr lang="en-GB" b="1" dirty="0" smtClean="0"/>
              <a:t>Edward Osborne Wilson</a:t>
            </a:r>
            <a:r>
              <a:rPr lang="en-GB" dirty="0" smtClean="0"/>
              <a:t> Harvard University</a:t>
            </a:r>
            <a:r>
              <a:rPr lang="en-GB" baseline="0" dirty="0" smtClean="0"/>
              <a:t> professor and 2 time winner of the Pulitzer prize.</a:t>
            </a:r>
            <a:endParaRPr lang="en-US" sz="1200" b="1" dirty="0" smtClean="0">
              <a:solidFill>
                <a:schemeClr val="tx2"/>
              </a:solidFill>
            </a:endParaRPr>
          </a:p>
          <a:p>
            <a:pPr marL="0" marR="0" indent="0" algn="l" defTabSz="457200" rtl="0" eaLnBrk="1" fontAlgn="auto" latinLnBrk="0" hangingPunct="1">
              <a:lnSpc>
                <a:spcPct val="90000"/>
              </a:lnSpc>
              <a:spcBef>
                <a:spcPts val="0"/>
              </a:spcBef>
              <a:spcAft>
                <a:spcPts val="0"/>
              </a:spcAft>
              <a:buClrTx/>
              <a:buSzTx/>
              <a:buFontTx/>
              <a:buNone/>
              <a:tabLst/>
              <a:defRPr/>
            </a:pPr>
            <a:endParaRPr lang="en-US" sz="1200" b="1" dirty="0" smtClean="0">
              <a:solidFill>
                <a:schemeClr val="tx2"/>
              </a:solidFill>
            </a:endParaRPr>
          </a:p>
          <a:p>
            <a:pPr marL="0" marR="0" indent="0" algn="l" defTabSz="457200" rtl="0" eaLnBrk="1" fontAlgn="auto" latinLnBrk="0" hangingPunct="1">
              <a:lnSpc>
                <a:spcPct val="90000"/>
              </a:lnSpc>
              <a:spcBef>
                <a:spcPts val="0"/>
              </a:spcBef>
              <a:spcAft>
                <a:spcPts val="0"/>
              </a:spcAft>
              <a:buClrTx/>
              <a:buSzTx/>
              <a:buFontTx/>
              <a:buNone/>
              <a:tabLst/>
              <a:defRPr/>
            </a:pPr>
            <a:r>
              <a:rPr lang="en-US" sz="1200" b="1" dirty="0" smtClean="0">
                <a:solidFill>
                  <a:schemeClr val="tx2"/>
                </a:solidFill>
              </a:rPr>
              <a:t>27 subject areas available</a:t>
            </a:r>
            <a:r>
              <a:rPr lang="en-US" sz="1200" dirty="0" smtClean="0">
                <a:solidFill>
                  <a:schemeClr val="tx2"/>
                </a:solidFill>
              </a:rPr>
              <a:t>; launching 10-12 new subjects each year </a:t>
            </a:r>
          </a:p>
          <a:p>
            <a:pPr marL="0" marR="0" indent="0" algn="l" defTabSz="457200" rtl="0" eaLnBrk="1" fontAlgn="auto" latinLnBrk="0" hangingPunct="1">
              <a:lnSpc>
                <a:spcPct val="90000"/>
              </a:lnSpc>
              <a:spcBef>
                <a:spcPts val="0"/>
              </a:spcBef>
              <a:spcAft>
                <a:spcPts val="0"/>
              </a:spcAft>
              <a:buClrTx/>
              <a:buSzTx/>
              <a:buFontTx/>
              <a:buNone/>
              <a:tabLst/>
              <a:defRPr/>
            </a:pPr>
            <a:endParaRPr lang="en-GB" sz="1200" dirty="0" smtClean="0">
              <a:solidFill>
                <a:schemeClr val="tx2"/>
              </a:solidFill>
            </a:endParaRPr>
          </a:p>
          <a:p>
            <a:pPr eaLnBrk="1" hangingPunct="1">
              <a:lnSpc>
                <a:spcPct val="90000"/>
              </a:lnSpc>
            </a:pPr>
            <a:r>
              <a:rPr lang="en-US" sz="1200" dirty="0" smtClean="0">
                <a:latin typeface="Calibri" pitchFamily="34" charset="0"/>
              </a:rPr>
              <a:t>Every subject area has an </a:t>
            </a:r>
            <a:r>
              <a:rPr lang="en-US" sz="1200" b="1" dirty="0" smtClean="0">
                <a:solidFill>
                  <a:srgbClr val="EC4724"/>
                </a:solidFill>
                <a:latin typeface="Calibri" pitchFamily="34" charset="0"/>
              </a:rPr>
              <a:t>Editor-in-Chief and Editorial Board</a:t>
            </a:r>
            <a:r>
              <a:rPr lang="en-US" sz="1200" b="1" dirty="0" smtClean="0">
                <a:latin typeface="Calibri" pitchFamily="34" charset="0"/>
              </a:rPr>
              <a:t>, </a:t>
            </a:r>
            <a:r>
              <a:rPr lang="en-US" sz="1200" dirty="0" smtClean="0">
                <a:latin typeface="Calibri" pitchFamily="34" charset="0"/>
              </a:rPr>
              <a:t>and each article receives</a:t>
            </a:r>
            <a:r>
              <a:rPr lang="en-US" sz="1200" b="1" dirty="0" smtClean="0">
                <a:latin typeface="Calibri" pitchFamily="34" charset="0"/>
              </a:rPr>
              <a:t> </a:t>
            </a:r>
            <a:r>
              <a:rPr lang="en-US" sz="1200" b="1" dirty="0" smtClean="0">
                <a:solidFill>
                  <a:srgbClr val="EC4724"/>
                </a:solidFill>
                <a:latin typeface="Calibri" pitchFamily="34" charset="0"/>
              </a:rPr>
              <a:t>multiple peer reviews and board vetting</a:t>
            </a:r>
          </a:p>
          <a:p>
            <a:pPr eaLnBrk="1" hangingPunct="1">
              <a:lnSpc>
                <a:spcPct val="90000"/>
              </a:lnSpc>
            </a:pPr>
            <a:endParaRPr lang="en-US" sz="1200" dirty="0" smtClean="0">
              <a:solidFill>
                <a:srgbClr val="EC4724"/>
              </a:solidFill>
              <a:latin typeface="Calibri" pitchFamily="34" charset="0"/>
            </a:endParaRPr>
          </a:p>
          <a:p>
            <a:pPr eaLnBrk="1" hangingPunct="1">
              <a:lnSpc>
                <a:spcPct val="90000"/>
              </a:lnSpc>
            </a:pPr>
            <a:r>
              <a:rPr lang="en-US" sz="1200" b="1" dirty="0" smtClean="0">
                <a:solidFill>
                  <a:srgbClr val="EC4724"/>
                </a:solidFill>
                <a:latin typeface="Calibri" pitchFamily="34" charset="0"/>
              </a:rPr>
              <a:t>50-100 articles at launch per subject</a:t>
            </a:r>
            <a:r>
              <a:rPr lang="en-US" sz="1200" dirty="0" smtClean="0">
                <a:latin typeface="Calibri" pitchFamily="34" charset="0"/>
              </a:rPr>
              <a:t> (equivalent to a 4-volume print encyclopedia)</a:t>
            </a:r>
          </a:p>
          <a:p>
            <a:pPr eaLnBrk="1" hangingPunct="1">
              <a:lnSpc>
                <a:spcPct val="90000"/>
              </a:lnSpc>
            </a:pPr>
            <a:endParaRPr lang="en-US" sz="1200" dirty="0" smtClean="0">
              <a:latin typeface="Calibri" pitchFamily="34" charset="0"/>
            </a:endParaRPr>
          </a:p>
          <a:p>
            <a:pPr eaLnBrk="1" hangingPunct="1">
              <a:lnSpc>
                <a:spcPct val="90000"/>
              </a:lnSpc>
            </a:pPr>
            <a:r>
              <a:rPr lang="en-US" sz="1200" b="1" dirty="0" smtClean="0">
                <a:solidFill>
                  <a:srgbClr val="EC4724"/>
                </a:solidFill>
                <a:latin typeface="Calibri" pitchFamily="34" charset="0"/>
              </a:rPr>
              <a:t>Updated regularly</a:t>
            </a:r>
            <a:r>
              <a:rPr lang="en-US" sz="1200" dirty="0" smtClean="0">
                <a:latin typeface="Calibri" pitchFamily="34" charset="0"/>
              </a:rPr>
              <a:t>, with 50-75 articles added per year to each subject area. Updates will also include revisions to existing articles.</a:t>
            </a:r>
          </a:p>
          <a:p>
            <a:pPr eaLnBrk="1" hangingPunct="1">
              <a:lnSpc>
                <a:spcPct val="90000"/>
              </a:lnSpc>
            </a:pPr>
            <a:endParaRPr lang="en-US" sz="1200" b="1" dirty="0" smtClean="0">
              <a:latin typeface="Calibri" pitchFamily="34" charset="0"/>
            </a:endParaRPr>
          </a:p>
          <a:p>
            <a:pPr eaLnBrk="1" hangingPunct="1"/>
            <a:r>
              <a:rPr lang="en-US" sz="1200" dirty="0" smtClean="0">
                <a:latin typeface="Calibri" pitchFamily="34" charset="0"/>
              </a:rPr>
              <a:t>It is</a:t>
            </a:r>
            <a:r>
              <a:rPr lang="en-US" sz="1200" b="1" dirty="0" smtClean="0">
                <a:latin typeface="Calibri" pitchFamily="34" charset="0"/>
              </a:rPr>
              <a:t> </a:t>
            </a:r>
            <a:r>
              <a:rPr lang="en-US" sz="1200" b="1" dirty="0" smtClean="0">
                <a:solidFill>
                  <a:srgbClr val="EC4724"/>
                </a:solidFill>
                <a:latin typeface="Calibri" pitchFamily="34" charset="0"/>
              </a:rPr>
              <a:t>selective</a:t>
            </a:r>
            <a:r>
              <a:rPr lang="en-US" sz="1200" dirty="0" smtClean="0">
                <a:latin typeface="Calibri" pitchFamily="34" charset="0"/>
              </a:rPr>
              <a:t>, rather than exhaustive; </a:t>
            </a:r>
            <a:r>
              <a:rPr lang="en-US" sz="1200" b="1" dirty="0" smtClean="0">
                <a:solidFill>
                  <a:srgbClr val="EC4724"/>
                </a:solidFill>
                <a:latin typeface="Calibri" pitchFamily="34" charset="0"/>
              </a:rPr>
              <a:t>expert recommendations</a:t>
            </a:r>
            <a:r>
              <a:rPr lang="en-US" sz="1200" dirty="0" smtClean="0">
                <a:latin typeface="Calibri" pitchFamily="34" charset="0"/>
              </a:rPr>
              <a:t> with critical supportive text and annotation are provided to </a:t>
            </a:r>
            <a:r>
              <a:rPr lang="en-US" sz="1200" b="1" dirty="0" smtClean="0">
                <a:solidFill>
                  <a:srgbClr val="E6572B"/>
                </a:solidFill>
                <a:latin typeface="Calibri" pitchFamily="34" charset="0"/>
              </a:rPr>
              <a:t>help cut down on time needed for preliminary research</a:t>
            </a:r>
          </a:p>
          <a:p>
            <a:pPr eaLnBrk="1" hangingPunct="1">
              <a:buFont typeface="Wingdings" pitchFamily="2" charset="2"/>
              <a:buNone/>
            </a:pPr>
            <a:endParaRPr lang="en-US" sz="1200" b="1" dirty="0" smtClean="0">
              <a:solidFill>
                <a:srgbClr val="E6572B"/>
              </a:solidFill>
              <a:latin typeface="Calibri" pitchFamily="34" charset="0"/>
            </a:endParaRPr>
          </a:p>
          <a:p>
            <a:pPr eaLnBrk="1" hangingPunct="1"/>
            <a:r>
              <a:rPr lang="en-US" sz="1200" dirty="0" smtClean="0">
                <a:latin typeface="Calibri" pitchFamily="34" charset="0"/>
              </a:rPr>
              <a:t>Articles contain</a:t>
            </a:r>
            <a:r>
              <a:rPr lang="en-US" sz="1200" b="1" dirty="0" smtClean="0">
                <a:solidFill>
                  <a:srgbClr val="E6572B"/>
                </a:solidFill>
                <a:latin typeface="Calibri" pitchFamily="34" charset="0"/>
              </a:rPr>
              <a:t> recommendations for scholarship at all levels, </a:t>
            </a:r>
            <a:r>
              <a:rPr lang="en-US" sz="1200" dirty="0" smtClean="0">
                <a:latin typeface="Calibri" pitchFamily="34" charset="0"/>
              </a:rPr>
              <a:t>from encyclopedias and textbooks to journal articles and data sets</a:t>
            </a:r>
            <a:r>
              <a:rPr lang="en-US" sz="1200" b="1" dirty="0" smtClean="0">
                <a:solidFill>
                  <a:srgbClr val="E6572B"/>
                </a:solidFill>
                <a:latin typeface="Calibri" pitchFamily="34" charset="0"/>
              </a:rPr>
              <a:t> </a:t>
            </a:r>
            <a:r>
              <a:rPr lang="en-US" sz="1200" dirty="0" smtClean="0">
                <a:latin typeface="Calibri" pitchFamily="34" charset="0"/>
              </a:rPr>
              <a:t>– whether you’re starting a research paper, studying for qualifying exams, or preparing a syllabus, OBO is the perfect starting place</a:t>
            </a:r>
          </a:p>
          <a:p>
            <a:pPr eaLnBrk="1" hangingPunct="1"/>
            <a:endParaRPr lang="en-US" sz="1200" dirty="0" smtClean="0">
              <a:latin typeface="Calibri" pitchFamily="34" charset="0"/>
            </a:endParaRPr>
          </a:p>
          <a:p>
            <a:pPr eaLnBrk="1" hangingPunct="1"/>
            <a:r>
              <a:rPr lang="en-US" sz="1200" dirty="0" smtClean="0">
                <a:latin typeface="Calibri" pitchFamily="34" charset="0"/>
              </a:rPr>
              <a:t>Includes indexing of </a:t>
            </a:r>
            <a:r>
              <a:rPr lang="en-US" sz="1200" b="1" dirty="0" smtClean="0">
                <a:solidFill>
                  <a:srgbClr val="EC4724"/>
                </a:solidFill>
                <a:latin typeface="Calibri" pitchFamily="34" charset="0"/>
              </a:rPr>
              <a:t>non-print material</a:t>
            </a:r>
            <a:r>
              <a:rPr lang="en-US" sz="1200" dirty="0" smtClean="0">
                <a:latin typeface="Calibri" pitchFamily="34" charset="0"/>
              </a:rPr>
              <a:t>, especially online resources</a:t>
            </a:r>
            <a:endParaRPr lang="en-US" sz="1200" b="1" dirty="0" smtClean="0">
              <a:latin typeface="Calibri"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7824AA49-C5C6-C649-82FA-42EB664AA029}"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239656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2142528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4A4B89-B2AB-4EAF-B8F8-3C52690D20AC}" type="slidenum">
              <a:rPr lang="en-US">
                <a:solidFill>
                  <a:prstClr val="black"/>
                </a:solidFill>
              </a:rPr>
              <a:pPr/>
              <a:t>48</a:t>
            </a:fld>
            <a:endParaRPr lang="en-US">
              <a:solidFill>
                <a:prstClr val="black"/>
              </a:solidFill>
            </a:endParaRPr>
          </a:p>
        </p:txBody>
      </p:sp>
      <p:sp>
        <p:nvSpPr>
          <p:cNvPr id="167938" name="Rectangle 2"/>
          <p:cNvSpPr>
            <a:spLocks noGrp="1" noRot="1" noChangeAspect="1" noChangeArrowheads="1" noTextEdit="1"/>
          </p:cNvSpPr>
          <p:nvPr>
            <p:ph type="sldImg"/>
          </p:nvPr>
        </p:nvSpPr>
        <p:spPr>
          <a:xfrm>
            <a:off x="936625" y="742950"/>
            <a:ext cx="4930775" cy="3698875"/>
          </a:xfrm>
          <a:ln/>
        </p:spPr>
      </p:sp>
      <p:sp>
        <p:nvSpPr>
          <p:cNvPr id="167939" name="Rectangle 3"/>
          <p:cNvSpPr>
            <a:spLocks noGrp="1" noChangeArrowheads="1"/>
          </p:cNvSpPr>
          <p:nvPr>
            <p:ph type="body" idx="1"/>
          </p:nvPr>
        </p:nvSpPr>
        <p:spPr>
          <a:xfrm>
            <a:off x="908051" y="4689992"/>
            <a:ext cx="4981575" cy="4442071"/>
          </a:xfrm>
        </p:spPr>
        <p:txBody>
          <a:bodyPr/>
          <a:lstStyle/>
          <a:p>
            <a:endParaRPr lang="en-GB" dirty="0"/>
          </a:p>
        </p:txBody>
      </p:sp>
    </p:spTree>
    <p:extLst>
      <p:ext uri="{BB962C8B-B14F-4D97-AF65-F5344CB8AC3E}">
        <p14:creationId xmlns:p14="http://schemas.microsoft.com/office/powerpoint/2010/main" val="1036183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722771-978F-44E7-9586-4BCE774A68DA}" type="slidenum">
              <a:rPr lang="en-US">
                <a:solidFill>
                  <a:prstClr val="black"/>
                </a:solidFill>
              </a:rPr>
              <a:pPr/>
              <a:t>64</a:t>
            </a:fld>
            <a:endParaRPr lang="en-US">
              <a:solidFill>
                <a:prstClr val="black"/>
              </a:solidFill>
            </a:endParaRPr>
          </a:p>
        </p:txBody>
      </p:sp>
      <p:sp>
        <p:nvSpPr>
          <p:cNvPr id="257026" name="Rectangle 2"/>
          <p:cNvSpPr txBox="1">
            <a:spLocks noGrp="1" noRot="1" noChangeAspect="1" noChangeArrowheads="1" noTextEdit="1"/>
          </p:cNvSpPr>
          <p:nvPr>
            <p:ph type="sldImg"/>
          </p:nvPr>
        </p:nvSpPr>
        <p:spPr>
          <a:xfrm>
            <a:off x="935038" y="742950"/>
            <a:ext cx="4930775" cy="3698875"/>
          </a:xfrm>
          <a:ln/>
        </p:spPr>
      </p:sp>
      <p:sp>
        <p:nvSpPr>
          <p:cNvPr id="257027" name="Text Box 3"/>
          <p:cNvSpPr txBox="1">
            <a:spLocks noGrp="1" noChangeArrowheads="1"/>
          </p:cNvSpPr>
          <p:nvPr>
            <p:ph type="body" idx="1"/>
          </p:nvPr>
        </p:nvSpPr>
        <p:spPr>
          <a:xfrm>
            <a:off x="287338" y="4689992"/>
            <a:ext cx="6292850" cy="4933177"/>
          </a:xfrm>
          <a:noFill/>
          <a:ln/>
          <a:extLst>
            <a:ext uri="{91240B29-F687-4F45-9708-019B960494DF}">
              <a14:hiddenLine xmlns:a14="http://schemas.microsoft.com/office/drawing/2010/main" w="9525">
                <a:solidFill>
                  <a:schemeClr val="tx1"/>
                </a:solidFill>
                <a:round/>
                <a:headEnd/>
                <a:tailEnd/>
              </a14:hiddenLine>
            </a:ext>
          </a:extLst>
        </p:spPr>
        <p:txBody>
          <a:bodyPr lIns="84240" tIns="42120" rIns="84240" bIns="4212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5pPr>
            <a:lvl6pPr marL="25146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6pPr>
            <a:lvl7pPr marL="29718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7pPr>
            <a:lvl8pPr marL="34290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8pPr>
            <a:lvl9pPr marL="38862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9pPr>
          </a:lstStyle>
          <a:p>
            <a:pPr>
              <a:lnSpc>
                <a:spcPct val="80000"/>
              </a:lnSpc>
            </a:pPr>
            <a:endParaRPr lang="en-US" sz="1000" baseline="0" dirty="0" smtClean="0">
              <a:ea typeface="Arial Unicode MS" pitchFamily="34" charset="-128"/>
              <a:cs typeface="Arial Unicode MS" pitchFamily="34" charset="-128"/>
            </a:endParaRPr>
          </a:p>
        </p:txBody>
      </p:sp>
    </p:spTree>
    <p:extLst>
      <p:ext uri="{BB962C8B-B14F-4D97-AF65-F5344CB8AC3E}">
        <p14:creationId xmlns:p14="http://schemas.microsoft.com/office/powerpoint/2010/main" val="247032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15C3E8-998E-41AE-A19F-D6FAB735497C}" type="slidenum">
              <a:rPr lang="en-US">
                <a:solidFill>
                  <a:prstClr val="black"/>
                </a:solidFill>
              </a:rPr>
              <a:pPr/>
              <a:t>65</a:t>
            </a:fld>
            <a:endParaRPr lang="en-US">
              <a:solidFill>
                <a:prstClr val="black"/>
              </a:solidFill>
            </a:endParaRPr>
          </a:p>
        </p:txBody>
      </p:sp>
      <p:sp>
        <p:nvSpPr>
          <p:cNvPr id="54274" name="Rectangle 2"/>
          <p:cNvSpPr>
            <a:spLocks noGrp="1" noRot="1" noChangeAspect="1" noChangeArrowheads="1" noTextEdit="1"/>
          </p:cNvSpPr>
          <p:nvPr>
            <p:ph type="sldImg"/>
          </p:nvPr>
        </p:nvSpPr>
        <p:spPr>
          <a:xfrm>
            <a:off x="1022350" y="741363"/>
            <a:ext cx="4283075" cy="3213100"/>
          </a:xfrm>
          <a:ln/>
        </p:spPr>
      </p:sp>
      <p:sp>
        <p:nvSpPr>
          <p:cNvPr id="54275" name="Rectangle 3"/>
          <p:cNvSpPr>
            <a:spLocks noGrp="1" noChangeArrowheads="1"/>
          </p:cNvSpPr>
          <p:nvPr>
            <p:ph type="body" idx="1"/>
          </p:nvPr>
        </p:nvSpPr>
        <p:spPr>
          <a:xfrm>
            <a:off x="908050" y="4258892"/>
            <a:ext cx="4981575" cy="4874749"/>
          </a:xfrm>
        </p:spPr>
        <p:txBody>
          <a:bodyPr/>
          <a:lstStyle/>
          <a:p>
            <a:endParaRPr lang="en-US" dirty="0"/>
          </a:p>
        </p:txBody>
      </p:sp>
    </p:spTree>
    <p:extLst>
      <p:ext uri="{BB962C8B-B14F-4D97-AF65-F5344CB8AC3E}">
        <p14:creationId xmlns:p14="http://schemas.microsoft.com/office/powerpoint/2010/main" val="2082096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7E0A5-7E9A-447E-91A0-6157E15F0920}" type="slidenum">
              <a:rPr lang="en-US">
                <a:solidFill>
                  <a:prstClr val="black"/>
                </a:solidFill>
              </a:rPr>
              <a:pPr/>
              <a:t>67</a:t>
            </a:fld>
            <a:endParaRPr lang="en-US">
              <a:solidFill>
                <a:prstClr val="black"/>
              </a:solidFill>
            </a:endParaRPr>
          </a:p>
        </p:txBody>
      </p:sp>
      <p:sp>
        <p:nvSpPr>
          <p:cNvPr id="226306" name="Rectangle 2"/>
          <p:cNvSpPr txBox="1">
            <a:spLocks noGrp="1" noRot="1" noChangeAspect="1" noChangeArrowheads="1" noTextEdit="1"/>
          </p:cNvSpPr>
          <p:nvPr>
            <p:ph type="sldImg"/>
          </p:nvPr>
        </p:nvSpPr>
        <p:spPr>
          <a:xfrm>
            <a:off x="936625" y="742950"/>
            <a:ext cx="4924425" cy="3694113"/>
          </a:xfrm>
          <a:ln/>
        </p:spPr>
      </p:sp>
      <p:sp>
        <p:nvSpPr>
          <p:cNvPr id="226307" name="Rectangle 3"/>
          <p:cNvSpPr txBox="1">
            <a:spLocks noGrp="1" noChangeArrowheads="1"/>
          </p:cNvSpPr>
          <p:nvPr>
            <p:ph type="body" idx="1"/>
          </p:nvPr>
        </p:nvSpPr>
        <p:spPr>
          <a:xfrm>
            <a:off x="906463" y="4689993"/>
            <a:ext cx="4978400" cy="4344165"/>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Tree>
    <p:extLst>
      <p:ext uri="{BB962C8B-B14F-4D97-AF65-F5344CB8AC3E}">
        <p14:creationId xmlns:p14="http://schemas.microsoft.com/office/powerpoint/2010/main" val="13890483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8D6D3-AFC3-4A4F-AD3F-7077287B3062}" type="slidenum">
              <a:rPr lang="en-US">
                <a:solidFill>
                  <a:prstClr val="black"/>
                </a:solidFill>
              </a:rPr>
              <a:pPr/>
              <a:t>68</a:t>
            </a:fld>
            <a:endParaRPr lang="en-US">
              <a:solidFill>
                <a:prstClr val="black"/>
              </a:solidFill>
            </a:endParaRPr>
          </a:p>
        </p:txBody>
      </p:sp>
      <p:sp>
        <p:nvSpPr>
          <p:cNvPr id="58370" name="Rectangle 2"/>
          <p:cNvSpPr>
            <a:spLocks noGrp="1" noRot="1" noChangeAspect="1" noChangeArrowheads="1" noTextEdit="1"/>
          </p:cNvSpPr>
          <p:nvPr>
            <p:ph type="sldImg"/>
          </p:nvPr>
        </p:nvSpPr>
        <p:spPr>
          <a:xfrm>
            <a:off x="1022350" y="741363"/>
            <a:ext cx="4283075" cy="3213100"/>
          </a:xfrm>
          <a:ln/>
        </p:spPr>
      </p:sp>
      <p:sp>
        <p:nvSpPr>
          <p:cNvPr id="58371" name="Rectangle 3"/>
          <p:cNvSpPr>
            <a:spLocks noGrp="1" noChangeArrowheads="1"/>
          </p:cNvSpPr>
          <p:nvPr>
            <p:ph type="body" idx="1"/>
          </p:nvPr>
        </p:nvSpPr>
        <p:spPr>
          <a:xfrm>
            <a:off x="908050" y="4181515"/>
            <a:ext cx="4981575" cy="4952126"/>
          </a:xfrm>
        </p:spPr>
        <p:txBody>
          <a:bodyPr/>
          <a:lstStyle/>
          <a:p>
            <a:endParaRPr lang="en-US" dirty="0"/>
          </a:p>
        </p:txBody>
      </p:sp>
    </p:spTree>
    <p:extLst>
      <p:ext uri="{BB962C8B-B14F-4D97-AF65-F5344CB8AC3E}">
        <p14:creationId xmlns:p14="http://schemas.microsoft.com/office/powerpoint/2010/main" val="1057071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600" dirty="0"/>
          </a:p>
        </p:txBody>
      </p:sp>
      <p:sp>
        <p:nvSpPr>
          <p:cNvPr id="4" name="Slide Number Placeholder 3"/>
          <p:cNvSpPr>
            <a:spLocks noGrp="1"/>
          </p:cNvSpPr>
          <p:nvPr>
            <p:ph type="sldNum" sz="quarter" idx="10"/>
          </p:nvPr>
        </p:nvSpPr>
        <p:spPr/>
        <p:txBody>
          <a:bodyPr/>
          <a:lstStyle/>
          <a:p>
            <a:fld id="{7149E6CD-B4F8-433B-93B2-FDC819193582}" type="slidenum">
              <a:rPr lang="en-GB" smtClean="0">
                <a:solidFill>
                  <a:prstClr val="black"/>
                </a:solidFill>
              </a:rPr>
              <a:pPr/>
              <a:t>69</a:t>
            </a:fld>
            <a:endParaRPr lang="en-GB">
              <a:solidFill>
                <a:prstClr val="black"/>
              </a:solidFill>
            </a:endParaRPr>
          </a:p>
        </p:txBody>
      </p:sp>
    </p:spTree>
    <p:extLst>
      <p:ext uri="{BB962C8B-B14F-4D97-AF65-F5344CB8AC3E}">
        <p14:creationId xmlns:p14="http://schemas.microsoft.com/office/powerpoint/2010/main" val="1328130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The University is made up of a variety of institutions, including 38 constituent colleges</a:t>
            </a:r>
            <a:r>
              <a:rPr lang="en-GB" u="none" dirty="0" smtClean="0"/>
              <a:t> </a:t>
            </a:r>
            <a:r>
              <a:rPr lang="en-GB" dirty="0" smtClean="0"/>
              <a:t>and a full range of academic departments which are organised into four Divisions.</a:t>
            </a:r>
            <a:r>
              <a:rPr lang="en-GB" baseline="30000" dirty="0" smtClean="0"/>
              <a:t> </a:t>
            </a:r>
            <a:r>
              <a:rPr lang="en-GB" dirty="0" smtClean="0"/>
              <a:t> All the colleges are self-governing institutions as part of the University, each controlling its own membership and with its own internal structure and activities.</a:t>
            </a:r>
          </a:p>
          <a:p>
            <a:endParaRPr lang="en-GB" dirty="0"/>
          </a:p>
        </p:txBody>
      </p:sp>
      <p:sp>
        <p:nvSpPr>
          <p:cNvPr id="4" name="Slide Number Placeholder 3"/>
          <p:cNvSpPr>
            <a:spLocks noGrp="1"/>
          </p:cNvSpPr>
          <p:nvPr>
            <p:ph type="sldNum" sz="quarter" idx="10"/>
          </p:nvPr>
        </p:nvSpPr>
        <p:spPr/>
        <p:txBody>
          <a:bodyPr/>
          <a:lstStyle/>
          <a:p>
            <a:fld id="{25F5228E-6C9B-4270-BF70-E527A5D2560D}" type="slidenum">
              <a:rPr lang="en-GB" smtClean="0"/>
              <a:t>4</a:t>
            </a:fld>
            <a:endParaRPr lang="en-GB"/>
          </a:p>
        </p:txBody>
      </p:sp>
    </p:spTree>
    <p:extLst>
      <p:ext uri="{BB962C8B-B14F-4D97-AF65-F5344CB8AC3E}">
        <p14:creationId xmlns:p14="http://schemas.microsoft.com/office/powerpoint/2010/main" val="1159715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7824AA49-C5C6-C649-82FA-42EB664AA029}"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4237862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49E6CD-B4F8-433B-93B2-FDC819193582}" type="slidenum">
              <a:rPr lang="en-GB" smtClean="0">
                <a:solidFill>
                  <a:prstClr val="black"/>
                </a:solidFill>
              </a:rPr>
              <a:pPr/>
              <a:t>72</a:t>
            </a:fld>
            <a:endParaRPr lang="en-GB">
              <a:solidFill>
                <a:prstClr val="black"/>
              </a:solidFill>
            </a:endParaRPr>
          </a:p>
        </p:txBody>
      </p:sp>
    </p:spTree>
    <p:extLst>
      <p:ext uri="{BB962C8B-B14F-4D97-AF65-F5344CB8AC3E}">
        <p14:creationId xmlns:p14="http://schemas.microsoft.com/office/powerpoint/2010/main" val="2363778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77</a:t>
            </a:fld>
            <a:endParaRPr lang="en-US"/>
          </a:p>
        </p:txBody>
      </p:sp>
    </p:spTree>
    <p:extLst>
      <p:ext uri="{BB962C8B-B14F-4D97-AF65-F5344CB8AC3E}">
        <p14:creationId xmlns:p14="http://schemas.microsoft.com/office/powerpoint/2010/main" val="1288168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r>
              <a:rPr lang="en-GB" dirty="0" smtClean="0"/>
              <a:t>Emphasise</a:t>
            </a:r>
            <a:r>
              <a:rPr lang="en-GB" baseline="0" dirty="0" smtClean="0"/>
              <a:t> we publish within the university’s mission: “Excellence in Research and Scholarship”.</a:t>
            </a:r>
            <a:endParaRPr lang="en-GB" dirty="0" smtClean="0"/>
          </a:p>
          <a:p>
            <a:pPr>
              <a:defRPr/>
            </a:pPr>
            <a:endParaRPr lang="en-GB" dirty="0">
              <a:ea typeface="ＭＳ Ｐゴシック" pitchFamily="-112" charset="-128"/>
            </a:endParaRPr>
          </a:p>
        </p:txBody>
      </p:sp>
      <p:sp>
        <p:nvSpPr>
          <p:cNvPr id="243716" name="Slide Number Placeholder 3"/>
          <p:cNvSpPr>
            <a:spLocks noGrp="1"/>
          </p:cNvSpPr>
          <p:nvPr>
            <p:ph type="sldNum" sz="quarter" idx="5"/>
          </p:nvPr>
        </p:nvSpPr>
        <p:spPr>
          <a:noFill/>
        </p:spPr>
        <p:txBody>
          <a:bodyPr/>
          <a:lstStyle>
            <a:lvl1pPr defTabSz="461963" eaLnBrk="0" hangingPunct="0">
              <a:defRPr>
                <a:solidFill>
                  <a:schemeClr val="tx1"/>
                </a:solidFill>
                <a:latin typeface="Arial" charset="0"/>
              </a:defRPr>
            </a:lvl1pPr>
            <a:lvl2pPr marL="742950" indent="-285750" defTabSz="461963" eaLnBrk="0" hangingPunct="0">
              <a:defRPr>
                <a:solidFill>
                  <a:schemeClr val="tx1"/>
                </a:solidFill>
                <a:latin typeface="Arial" charset="0"/>
              </a:defRPr>
            </a:lvl2pPr>
            <a:lvl3pPr marL="1143000" indent="-228600" defTabSz="461963" eaLnBrk="0" hangingPunct="0">
              <a:defRPr>
                <a:solidFill>
                  <a:schemeClr val="tx1"/>
                </a:solidFill>
                <a:latin typeface="Arial" charset="0"/>
              </a:defRPr>
            </a:lvl3pPr>
            <a:lvl4pPr marL="1600200" indent="-228600" defTabSz="461963" eaLnBrk="0" hangingPunct="0">
              <a:defRPr>
                <a:solidFill>
                  <a:schemeClr val="tx1"/>
                </a:solidFill>
                <a:latin typeface="Arial" charset="0"/>
              </a:defRPr>
            </a:lvl4pPr>
            <a:lvl5pPr marL="2057400" indent="-228600" defTabSz="461963" eaLnBrk="0" hangingPunct="0">
              <a:defRPr>
                <a:solidFill>
                  <a:schemeClr val="tx1"/>
                </a:solidFill>
                <a:latin typeface="Arial" charset="0"/>
              </a:defRPr>
            </a:lvl5pPr>
            <a:lvl6pPr marL="2514600" indent="-228600" defTabSz="461963" eaLnBrk="0" fontAlgn="base" hangingPunct="0">
              <a:spcBef>
                <a:spcPct val="0"/>
              </a:spcBef>
              <a:spcAft>
                <a:spcPct val="0"/>
              </a:spcAft>
              <a:defRPr>
                <a:solidFill>
                  <a:schemeClr val="tx1"/>
                </a:solidFill>
                <a:latin typeface="Arial" charset="0"/>
              </a:defRPr>
            </a:lvl6pPr>
            <a:lvl7pPr marL="2971800" indent="-228600" defTabSz="461963" eaLnBrk="0" fontAlgn="base" hangingPunct="0">
              <a:spcBef>
                <a:spcPct val="0"/>
              </a:spcBef>
              <a:spcAft>
                <a:spcPct val="0"/>
              </a:spcAft>
              <a:defRPr>
                <a:solidFill>
                  <a:schemeClr val="tx1"/>
                </a:solidFill>
                <a:latin typeface="Arial" charset="0"/>
              </a:defRPr>
            </a:lvl7pPr>
            <a:lvl8pPr marL="3429000" indent="-228600" defTabSz="461963" eaLnBrk="0" fontAlgn="base" hangingPunct="0">
              <a:spcBef>
                <a:spcPct val="0"/>
              </a:spcBef>
              <a:spcAft>
                <a:spcPct val="0"/>
              </a:spcAft>
              <a:defRPr>
                <a:solidFill>
                  <a:schemeClr val="tx1"/>
                </a:solidFill>
                <a:latin typeface="Arial" charset="0"/>
              </a:defRPr>
            </a:lvl8pPr>
            <a:lvl9pPr marL="3886200" indent="-228600" defTabSz="461963" eaLnBrk="0" fontAlgn="base" hangingPunct="0">
              <a:spcBef>
                <a:spcPct val="0"/>
              </a:spcBef>
              <a:spcAft>
                <a:spcPct val="0"/>
              </a:spcAft>
              <a:defRPr>
                <a:solidFill>
                  <a:schemeClr val="tx1"/>
                </a:solidFill>
                <a:latin typeface="Arial" charset="0"/>
              </a:defRPr>
            </a:lvl9pPr>
          </a:lstStyle>
          <a:p>
            <a:pPr eaLnBrk="1" hangingPunct="1"/>
            <a:fld id="{A3755CDB-07D4-4099-89AC-08F38C0DFC61}" type="slidenum">
              <a:rPr lang="en-US" smtClean="0">
                <a:solidFill>
                  <a:srgbClr val="000000"/>
                </a:solidFill>
                <a:latin typeface="Calibri" pitchFamily="34" charset="0"/>
              </a:rPr>
              <a:pPr eaLnBrk="1" hangingPunct="1"/>
              <a:t>5</a:t>
            </a:fld>
            <a:endParaRPr lang="en-US" dirty="0" smtClean="0">
              <a:solidFill>
                <a:srgbClr val="000000"/>
              </a:solidFill>
              <a:latin typeface="Calibri" pitchFamily="34" charset="0"/>
            </a:endParaRPr>
          </a:p>
        </p:txBody>
      </p:sp>
    </p:spTree>
    <p:extLst>
      <p:ext uri="{BB962C8B-B14F-4D97-AF65-F5344CB8AC3E}">
        <p14:creationId xmlns:p14="http://schemas.microsoft.com/office/powerpoint/2010/main" val="3317077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593323-0DF3-4918-8B23-B718F0DC9F86}" type="slidenum">
              <a:rPr lang="en-US" smtClean="0"/>
              <a:t>6</a:t>
            </a:fld>
            <a:endParaRPr lang="en-US"/>
          </a:p>
        </p:txBody>
      </p:sp>
    </p:spTree>
    <p:extLst>
      <p:ext uri="{BB962C8B-B14F-4D97-AF65-F5344CB8AC3E}">
        <p14:creationId xmlns:p14="http://schemas.microsoft.com/office/powerpoint/2010/main" val="2531299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a:xfrm>
            <a:off x="688182" y="4415790"/>
            <a:ext cx="5505450" cy="4652009"/>
          </a:xfrm>
        </p:spPr>
        <p:txBody>
          <a:bodyPr/>
          <a:lstStyle/>
          <a:p>
            <a:endParaRPr lang="en-US" sz="1000" dirty="0"/>
          </a:p>
        </p:txBody>
      </p:sp>
      <p:sp>
        <p:nvSpPr>
          <p:cNvPr id="4" name="Slide Number Placeholder 3"/>
          <p:cNvSpPr>
            <a:spLocks noGrp="1"/>
          </p:cNvSpPr>
          <p:nvPr>
            <p:ph type="sldNum" sz="quarter" idx="10"/>
          </p:nvPr>
        </p:nvSpPr>
        <p:spPr/>
        <p:txBody>
          <a:bodyPr/>
          <a:lstStyle/>
          <a:p>
            <a:fld id="{74593323-0DF3-4918-8B23-B718F0DC9F86}"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106369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593323-0DF3-4918-8B23-B718F0DC9F86}" type="slidenum">
              <a:rPr lang="en-US" smtClean="0"/>
              <a:t>8</a:t>
            </a:fld>
            <a:endParaRPr lang="en-US"/>
          </a:p>
        </p:txBody>
      </p:sp>
    </p:spTree>
    <p:extLst>
      <p:ext uri="{BB962C8B-B14F-4D97-AF65-F5344CB8AC3E}">
        <p14:creationId xmlns:p14="http://schemas.microsoft.com/office/powerpoint/2010/main" val="762727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30388" y="696913"/>
            <a:ext cx="3311525" cy="2484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85EF4B-BB1F-4FAB-8580-4342FCB5938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10705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15" name="Picture 14" descr="8010_Powerpoint_Home.jpg"/>
          <p:cNvPicPr>
            <a:picLocks noChangeAspect="1"/>
          </p:cNvPicPr>
          <p:nvPr userDrawn="1"/>
        </p:nvPicPr>
        <p:blipFill>
          <a:blip r:embed="rId2"/>
          <a:srcRect l="32408" t="50527" r="17248"/>
          <a:stretch>
            <a:fillRect/>
          </a:stretch>
        </p:blipFill>
        <p:spPr>
          <a:xfrm>
            <a:off x="2808084" y="2256705"/>
            <a:ext cx="6335916" cy="4601296"/>
          </a:xfrm>
          <a:prstGeom prst="rect">
            <a:avLst/>
          </a:prstGeom>
          <a:ln>
            <a:noFill/>
          </a:ln>
        </p:spPr>
      </p:pic>
      <p:sp>
        <p:nvSpPr>
          <p:cNvPr id="2" name="Title 1"/>
          <p:cNvSpPr>
            <a:spLocks noGrp="1"/>
          </p:cNvSpPr>
          <p:nvPr>
            <p:ph type="title" hasCustomPrompt="1"/>
          </p:nvPr>
        </p:nvSpPr>
        <p:spPr>
          <a:xfrm>
            <a:off x="288000" y="2149552"/>
            <a:ext cx="8571838" cy="443030"/>
          </a:xfrm>
        </p:spPr>
        <p:txBody>
          <a:bodyPr tIns="0" anchor="t" anchorCtr="0"/>
          <a:lstStyle/>
          <a:p>
            <a:r>
              <a:rPr lang="en-GB" dirty="0" smtClean="0"/>
              <a:t>Click to add title (Formal cover)</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293688" y="3628840"/>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16468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01972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87684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27331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36156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64386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0647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21417452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6250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776923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9957883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11152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0025584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solidFill>
                  <a:srgbClr val="002147">
                    <a:tint val="75000"/>
                  </a:srgbClr>
                </a:solidFill>
              </a:rPr>
              <a:pPr/>
              <a:t>‹#›</a:t>
            </a:fld>
            <a:endParaRPr lang="en-US">
              <a:solidFill>
                <a:srgbClr val="002147">
                  <a:tint val="75000"/>
                </a:srgbClr>
              </a:solidFill>
            </a:endParaRPr>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9" name="Text Placeholder 8"/>
          <p:cNvSpPr>
            <a:spLocks noGrp="1"/>
          </p:cNvSpPr>
          <p:nvPr>
            <p:ph type="body" sz="quarter" idx="14" hasCustomPrompt="1"/>
          </p:nvPr>
        </p:nvSpPr>
        <p:spPr>
          <a:xfrm>
            <a:off x="293688" y="2110852"/>
            <a:ext cx="8566150" cy="4267723"/>
          </a:xfrm>
          <a:noFill/>
          <a:ln>
            <a:noFill/>
          </a:ln>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2577185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Content Placeholder 2"/>
          <p:cNvSpPr>
            <a:spLocks noGrp="1"/>
          </p:cNvSpPr>
          <p:nvPr>
            <p:ph idx="1" hasCustomPrompt="1"/>
          </p:nvPr>
        </p:nvSpPr>
        <p:spPr>
          <a:xfrm>
            <a:off x="288000" y="2243138"/>
            <a:ext cx="8572904" cy="4135437"/>
          </a:xfrm>
        </p:spPr>
        <p:txBody>
          <a:bodyPr/>
          <a:lstStyle>
            <a:lvl1pPr>
              <a:buNone/>
              <a:defRPr baseline="0"/>
            </a:lvl1pPr>
          </a:lstStyle>
          <a:p>
            <a:pPr lvl="0"/>
            <a:r>
              <a:rPr lang="en-GB" dirty="0" smtClean="0"/>
              <a:t>Click icon to add element</a:t>
            </a:r>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solidFill>
                  <a:srgbClr val="002147">
                    <a:tint val="75000"/>
                  </a:srgbClr>
                </a:solidFill>
              </a:rPr>
              <a:pPr/>
              <a:t>‹#›</a:t>
            </a:fld>
            <a:endParaRPr lang="en-US">
              <a:solidFill>
                <a:srgbClr val="002147">
                  <a:tint val="75000"/>
                </a:srgbClr>
              </a:solidFill>
            </a:endParaRPr>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Tree>
    <p:extLst>
      <p:ext uri="{BB962C8B-B14F-4D97-AF65-F5344CB8AC3E}">
        <p14:creationId xmlns:p14="http://schemas.microsoft.com/office/powerpoint/2010/main" val="11823761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85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solidFill>
                  <a:srgbClr val="002147">
                    <a:tint val="75000"/>
                  </a:srgbClr>
                </a:solidFill>
              </a:rPr>
              <a:pPr/>
              <a:t>‹#›</a:t>
            </a:fld>
            <a:endParaRPr lang="en-US" dirty="0">
              <a:solidFill>
                <a:srgbClr val="002147">
                  <a:tint val="75000"/>
                </a:srgbClr>
              </a:solidFill>
            </a:endParaRPr>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0" name="Text Placeholder 9"/>
          <p:cNvSpPr>
            <a:spLocks noGrp="1"/>
          </p:cNvSpPr>
          <p:nvPr>
            <p:ph type="body" sz="quarter" idx="13" hasCustomPrompt="1"/>
          </p:nvPr>
        </p:nvSpPr>
        <p:spPr>
          <a:xfrm>
            <a:off x="5088334" y="5852688"/>
            <a:ext cx="3760392" cy="525886"/>
          </a:xfrm>
          <a:solidFill>
            <a:srgbClr val="717EBD"/>
          </a:solidFill>
        </p:spPr>
        <p:txBody>
          <a:bodyPr lIns="144000" tIns="108000" bIns="108000" anchor="b" anchorCtr="0">
            <a:spAutoFit/>
          </a:bodyPr>
          <a:lstStyle>
            <a:lvl1pPr marL="0" indent="0">
              <a:spcBef>
                <a:spcPts val="0"/>
              </a:spcBef>
              <a:buFontTx/>
              <a:buNone/>
              <a:defRPr sz="2000" b="1" i="0">
                <a:solidFill>
                  <a:srgbClr val="FFFFFF"/>
                </a:solidFill>
              </a:defRPr>
            </a:lvl1pPr>
          </a:lstStyle>
          <a:p>
            <a:pPr lvl="0"/>
            <a:r>
              <a:rPr lang="en-GB" dirty="0" smtClean="0"/>
              <a:t>Click to add annotation text</a:t>
            </a:r>
          </a:p>
        </p:txBody>
      </p:sp>
    </p:spTree>
    <p:extLst>
      <p:ext uri="{BB962C8B-B14F-4D97-AF65-F5344CB8AC3E}">
        <p14:creationId xmlns:p14="http://schemas.microsoft.com/office/powerpoint/2010/main" val="12841972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4068000" cy="4159222"/>
          </a:xfrm>
        </p:spPr>
        <p:txBody>
          <a:bodyPr/>
          <a:lstStyle>
            <a:lvl1pPr>
              <a:buNone/>
              <a:defRPr/>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solidFill>
                  <a:srgbClr val="002147">
                    <a:tint val="75000"/>
                  </a:srgbClr>
                </a:solidFill>
              </a:rPr>
              <a:pPr/>
              <a:t>‹#›</a:t>
            </a:fld>
            <a:endParaRPr lang="en-US" dirty="0">
              <a:solidFill>
                <a:srgbClr val="002147">
                  <a:tint val="75000"/>
                </a:srgbClr>
              </a:solidFill>
            </a:endParaRPr>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645466" y="2117185"/>
            <a:ext cx="4211470" cy="4261389"/>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7066282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solidFill>
                  <a:srgbClr val="002147">
                    <a:tint val="75000"/>
                  </a:srgbClr>
                </a:solidFill>
              </a:rPr>
              <a:pPr/>
              <a:t>‹#›</a:t>
            </a:fld>
            <a:endParaRPr lang="en-US" dirty="0">
              <a:solidFill>
                <a:srgbClr val="002147">
                  <a:tint val="75000"/>
                </a:srgbClr>
              </a:solidFill>
            </a:endParaRPr>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356000" y="2243138"/>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level5</a:t>
            </a:r>
            <a:endParaRPr lang="en-US" dirty="0"/>
          </a:p>
        </p:txBody>
      </p:sp>
      <p:sp>
        <p:nvSpPr>
          <p:cNvPr id="9" name="Picture Placeholder 8"/>
          <p:cNvSpPr>
            <a:spLocks noGrp="1"/>
          </p:cNvSpPr>
          <p:nvPr>
            <p:ph type="pic" sz="quarter" idx="14"/>
          </p:nvPr>
        </p:nvSpPr>
        <p:spPr>
          <a:xfrm>
            <a:off x="288000" y="2243138"/>
            <a:ext cx="40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Tree>
    <p:extLst>
      <p:ext uri="{BB962C8B-B14F-4D97-AF65-F5344CB8AC3E}">
        <p14:creationId xmlns:p14="http://schemas.microsoft.com/office/powerpoint/2010/main" val="30250980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974525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8526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620001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255501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7770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60845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17985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22831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324355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83198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85641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033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12410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Colour </a:t>
            </a:r>
            <a:r>
              <a:rPr lang="en-GB" dirty="0" err="1" smtClean="0"/>
              <a:t>Pallette</a:t>
            </a:r>
            <a:endParaRPr lang="en-US" dirty="0"/>
          </a:p>
        </p:txBody>
      </p:sp>
      <p:sp>
        <p:nvSpPr>
          <p:cNvPr id="5" name="Text Placeholder 22"/>
          <p:cNvSpPr>
            <a:spLocks noGrp="1"/>
          </p:cNvSpPr>
          <p:nvPr userDrawn="1">
            <p:ph type="body" sz="quarter" idx="12" hasCustomPrompt="1"/>
          </p:nvPr>
        </p:nvSpPr>
        <p:spPr>
          <a:xfrm>
            <a:off x="287338" y="1269657"/>
            <a:ext cx="1486532" cy="485775"/>
          </a:xfrm>
        </p:spPr>
        <p:txBody>
          <a:bodyPr/>
          <a:lstStyle>
            <a:lvl1pPr>
              <a:buNone/>
              <a:defRPr>
                <a:solidFill>
                  <a:srgbClr val="747679"/>
                </a:solidFill>
              </a:defRPr>
            </a:lvl1pPr>
          </a:lstStyle>
          <a:p>
            <a:r>
              <a:rPr lang="en-US" dirty="0" smtClean="0"/>
              <a:t>Primary</a:t>
            </a:r>
            <a:endParaRPr lang="en-US" dirty="0"/>
          </a:p>
        </p:txBody>
      </p:sp>
      <p:sp>
        <p:nvSpPr>
          <p:cNvPr id="6" name="Rectangle 5"/>
          <p:cNvSpPr/>
          <p:nvPr userDrawn="1"/>
        </p:nvSpPr>
        <p:spPr>
          <a:xfrm>
            <a:off x="3859685" y="5486400"/>
            <a:ext cx="1634067" cy="1154668"/>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solidFill>
                  <a:prstClr val="white"/>
                </a:solidFill>
              </a:rPr>
              <a:t>R: 137</a:t>
            </a:r>
          </a:p>
          <a:p>
            <a:r>
              <a:rPr lang="en-US" dirty="0" smtClean="0">
                <a:solidFill>
                  <a:prstClr val="white"/>
                </a:solidFill>
              </a:rPr>
              <a:t>G: 138</a:t>
            </a:r>
          </a:p>
          <a:p>
            <a:r>
              <a:rPr lang="en-US" dirty="0" smtClean="0">
                <a:solidFill>
                  <a:prstClr val="white"/>
                </a:solidFill>
              </a:rPr>
              <a:t>B: 23</a:t>
            </a:r>
            <a:endParaRPr lang="en-US" dirty="0">
              <a:solidFill>
                <a:prstClr val="white"/>
              </a:solidFill>
            </a:endParaRPr>
          </a:p>
        </p:txBody>
      </p:sp>
      <p:sp>
        <p:nvSpPr>
          <p:cNvPr id="7" name="Rectangle 6"/>
          <p:cNvSpPr/>
          <p:nvPr userDrawn="1"/>
        </p:nvSpPr>
        <p:spPr>
          <a:xfrm>
            <a:off x="3859685" y="3182679"/>
            <a:ext cx="1634067" cy="1058333"/>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solidFill>
                  <a:prstClr val="white"/>
                </a:solidFill>
              </a:rPr>
              <a:t>R: 156</a:t>
            </a:r>
          </a:p>
          <a:p>
            <a:r>
              <a:rPr lang="en-US" dirty="0" smtClean="0">
                <a:solidFill>
                  <a:prstClr val="white"/>
                </a:solidFill>
              </a:rPr>
              <a:t>G: 19</a:t>
            </a:r>
          </a:p>
          <a:p>
            <a:r>
              <a:rPr lang="en-US" dirty="0" smtClean="0">
                <a:solidFill>
                  <a:prstClr val="white"/>
                </a:solidFill>
              </a:rPr>
              <a:t>B: 46</a:t>
            </a:r>
            <a:endParaRPr lang="en-US" dirty="0">
              <a:solidFill>
                <a:prstClr val="white"/>
              </a:solidFill>
            </a:endParaRPr>
          </a:p>
        </p:txBody>
      </p:sp>
      <p:sp>
        <p:nvSpPr>
          <p:cNvPr id="8" name="Rectangle 7"/>
          <p:cNvSpPr/>
          <p:nvPr userDrawn="1"/>
        </p:nvSpPr>
        <p:spPr>
          <a:xfrm>
            <a:off x="3859685" y="4291412"/>
            <a:ext cx="1634067" cy="1154668"/>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solidFill>
                  <a:prstClr val="white"/>
                </a:solidFill>
              </a:rPr>
              <a:t>R: 93</a:t>
            </a:r>
          </a:p>
          <a:p>
            <a:r>
              <a:rPr lang="en-US" dirty="0" smtClean="0">
                <a:solidFill>
                  <a:prstClr val="white"/>
                </a:solidFill>
              </a:rPr>
              <a:t>G: 75</a:t>
            </a:r>
          </a:p>
          <a:p>
            <a:r>
              <a:rPr lang="en-US" dirty="0" smtClean="0">
                <a:solidFill>
                  <a:prstClr val="white"/>
                </a:solidFill>
              </a:rPr>
              <a:t>B: 10</a:t>
            </a:r>
            <a:endParaRPr lang="en-US" dirty="0">
              <a:solidFill>
                <a:prstClr val="white"/>
              </a:solidFill>
            </a:endParaRPr>
          </a:p>
        </p:txBody>
      </p:sp>
      <p:sp>
        <p:nvSpPr>
          <p:cNvPr id="9" name="Rectangle 8"/>
          <p:cNvSpPr/>
          <p:nvPr userDrawn="1"/>
        </p:nvSpPr>
        <p:spPr>
          <a:xfrm>
            <a:off x="7234146" y="4291605"/>
            <a:ext cx="1634067" cy="1154668"/>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solidFill>
                  <a:prstClr val="white"/>
                </a:solidFill>
              </a:rPr>
              <a:t>R: 113</a:t>
            </a:r>
          </a:p>
          <a:p>
            <a:r>
              <a:rPr lang="en-US" dirty="0" smtClean="0">
                <a:solidFill>
                  <a:prstClr val="white"/>
                </a:solidFill>
              </a:rPr>
              <a:t>G: 126</a:t>
            </a:r>
          </a:p>
          <a:p>
            <a:r>
              <a:rPr lang="en-US" dirty="0" smtClean="0">
                <a:solidFill>
                  <a:prstClr val="white"/>
                </a:solidFill>
              </a:rPr>
              <a:t>B: 189</a:t>
            </a:r>
            <a:endParaRPr lang="en-US" dirty="0">
              <a:solidFill>
                <a:prstClr val="white"/>
              </a:solidFill>
            </a:endParaRPr>
          </a:p>
        </p:txBody>
      </p:sp>
      <p:sp>
        <p:nvSpPr>
          <p:cNvPr id="10" name="Rectangle 9"/>
          <p:cNvSpPr/>
          <p:nvPr userDrawn="1"/>
        </p:nvSpPr>
        <p:spPr>
          <a:xfrm>
            <a:off x="304800" y="5486400"/>
            <a:ext cx="1634067" cy="1154668"/>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rtlCol="0" anchor="ctr"/>
          <a:lstStyle/>
          <a:p>
            <a:r>
              <a:rPr lang="en-US" dirty="0" smtClean="0">
                <a:solidFill>
                  <a:prstClr val="white"/>
                </a:solidFill>
              </a:rPr>
              <a:t>R: 116</a:t>
            </a:r>
          </a:p>
          <a:p>
            <a:r>
              <a:rPr lang="en-US" dirty="0" smtClean="0">
                <a:solidFill>
                  <a:prstClr val="white"/>
                </a:solidFill>
              </a:rPr>
              <a:t>G: 118</a:t>
            </a:r>
          </a:p>
          <a:p>
            <a:r>
              <a:rPr lang="en-US" dirty="0" smtClean="0">
                <a:solidFill>
                  <a:prstClr val="white"/>
                </a:solidFill>
              </a:rPr>
              <a:t>B: 121</a:t>
            </a:r>
            <a:endParaRPr lang="en-US" dirty="0">
              <a:solidFill>
                <a:prstClr val="white"/>
              </a:solidFill>
            </a:endParaRPr>
          </a:p>
        </p:txBody>
      </p:sp>
      <p:sp>
        <p:nvSpPr>
          <p:cNvPr id="11" name="Rectangle 10"/>
          <p:cNvSpPr/>
          <p:nvPr userDrawn="1"/>
        </p:nvSpPr>
        <p:spPr>
          <a:xfrm>
            <a:off x="5539590" y="5485184"/>
            <a:ext cx="1634067" cy="1154668"/>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solidFill>
                  <a:prstClr val="white"/>
                </a:solidFill>
              </a:rPr>
              <a:t>R: 74</a:t>
            </a:r>
          </a:p>
          <a:p>
            <a:r>
              <a:rPr lang="en-US" dirty="0" smtClean="0">
                <a:solidFill>
                  <a:prstClr val="white"/>
                </a:solidFill>
              </a:rPr>
              <a:t>G: 25</a:t>
            </a:r>
          </a:p>
          <a:p>
            <a:r>
              <a:rPr lang="en-US" dirty="0" smtClean="0">
                <a:solidFill>
                  <a:prstClr val="white"/>
                </a:solidFill>
              </a:rPr>
              <a:t>B: 19</a:t>
            </a:r>
            <a:endParaRPr lang="en-US" dirty="0">
              <a:solidFill>
                <a:prstClr val="white"/>
              </a:solidFill>
            </a:endParaRPr>
          </a:p>
        </p:txBody>
      </p:sp>
      <p:sp>
        <p:nvSpPr>
          <p:cNvPr id="12" name="Rectangle 11"/>
          <p:cNvSpPr/>
          <p:nvPr userDrawn="1"/>
        </p:nvSpPr>
        <p:spPr>
          <a:xfrm>
            <a:off x="5544814" y="3190731"/>
            <a:ext cx="1634067" cy="105833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solidFill>
                  <a:prstClr val="white"/>
                </a:solidFill>
              </a:rPr>
              <a:t>R: 189</a:t>
            </a:r>
          </a:p>
          <a:p>
            <a:r>
              <a:rPr lang="en-US" dirty="0" smtClean="0">
                <a:solidFill>
                  <a:prstClr val="white"/>
                </a:solidFill>
              </a:rPr>
              <a:t>G: 120</a:t>
            </a:r>
          </a:p>
          <a:p>
            <a:r>
              <a:rPr lang="en-US" dirty="0" smtClean="0">
                <a:solidFill>
                  <a:prstClr val="white"/>
                </a:solidFill>
              </a:rPr>
              <a:t>B: 36</a:t>
            </a:r>
            <a:endParaRPr lang="en-US" dirty="0">
              <a:solidFill>
                <a:prstClr val="white"/>
              </a:solidFill>
            </a:endParaRPr>
          </a:p>
        </p:txBody>
      </p:sp>
      <p:sp>
        <p:nvSpPr>
          <p:cNvPr id="13" name="Rectangle 12"/>
          <p:cNvSpPr/>
          <p:nvPr userDrawn="1"/>
        </p:nvSpPr>
        <p:spPr>
          <a:xfrm>
            <a:off x="5544444" y="4291612"/>
            <a:ext cx="1634067" cy="1154668"/>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solidFill>
                  <a:prstClr val="white"/>
                </a:solidFill>
              </a:rPr>
              <a:t>R: 231</a:t>
            </a:r>
          </a:p>
          <a:p>
            <a:r>
              <a:rPr lang="en-US" dirty="0" smtClean="0">
                <a:solidFill>
                  <a:prstClr val="white"/>
                </a:solidFill>
              </a:rPr>
              <a:t>G: 181</a:t>
            </a:r>
          </a:p>
          <a:p>
            <a:r>
              <a:rPr lang="en-US" dirty="0" smtClean="0">
                <a:solidFill>
                  <a:prstClr val="white"/>
                </a:solidFill>
              </a:rPr>
              <a:t>B: 19</a:t>
            </a:r>
            <a:endParaRPr lang="en-US" dirty="0">
              <a:solidFill>
                <a:prstClr val="white"/>
              </a:solidFill>
            </a:endParaRPr>
          </a:p>
        </p:txBody>
      </p:sp>
      <p:sp>
        <p:nvSpPr>
          <p:cNvPr id="14" name="Rectangle 13"/>
          <p:cNvSpPr/>
          <p:nvPr userDrawn="1"/>
        </p:nvSpPr>
        <p:spPr>
          <a:xfrm>
            <a:off x="7239370" y="1924631"/>
            <a:ext cx="1634067" cy="122498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solidFill>
                  <a:prstClr val="white"/>
                </a:solidFill>
              </a:rPr>
              <a:t>R: 232</a:t>
            </a:r>
          </a:p>
          <a:p>
            <a:r>
              <a:rPr lang="en-US" dirty="0" smtClean="0">
                <a:solidFill>
                  <a:prstClr val="white"/>
                </a:solidFill>
              </a:rPr>
              <a:t>G: 211</a:t>
            </a:r>
          </a:p>
          <a:p>
            <a:r>
              <a:rPr lang="en-US" dirty="0" smtClean="0">
                <a:solidFill>
                  <a:prstClr val="white"/>
                </a:solidFill>
              </a:rPr>
              <a:t>B: 165</a:t>
            </a:r>
            <a:endParaRPr lang="en-US" dirty="0">
              <a:solidFill>
                <a:prstClr val="white"/>
              </a:solidFill>
            </a:endParaRPr>
          </a:p>
        </p:txBody>
      </p:sp>
      <p:sp>
        <p:nvSpPr>
          <p:cNvPr id="15" name="Rectangle 14"/>
          <p:cNvSpPr/>
          <p:nvPr userDrawn="1"/>
        </p:nvSpPr>
        <p:spPr>
          <a:xfrm>
            <a:off x="7239370" y="3190732"/>
            <a:ext cx="1634067" cy="105833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solidFill>
                  <a:prstClr val="white"/>
                </a:solidFill>
              </a:rPr>
              <a:t>R: 220</a:t>
            </a:r>
          </a:p>
          <a:p>
            <a:r>
              <a:rPr lang="en-US" dirty="0" smtClean="0">
                <a:solidFill>
                  <a:prstClr val="white"/>
                </a:solidFill>
              </a:rPr>
              <a:t>G: 145</a:t>
            </a:r>
          </a:p>
          <a:p>
            <a:r>
              <a:rPr lang="en-US" dirty="0" smtClean="0">
                <a:solidFill>
                  <a:prstClr val="white"/>
                </a:solidFill>
              </a:rPr>
              <a:t>B: 174</a:t>
            </a:r>
            <a:endParaRPr lang="en-US" dirty="0">
              <a:solidFill>
                <a:prstClr val="white"/>
              </a:solidFill>
            </a:endParaRPr>
          </a:p>
        </p:txBody>
      </p:sp>
      <p:sp>
        <p:nvSpPr>
          <p:cNvPr id="16" name="Rectangle 15"/>
          <p:cNvSpPr/>
          <p:nvPr userDrawn="1"/>
        </p:nvSpPr>
        <p:spPr>
          <a:xfrm>
            <a:off x="304800" y="1920720"/>
            <a:ext cx="1634067" cy="122498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solidFill>
                  <a:prstClr val="white"/>
                </a:solidFill>
              </a:rPr>
              <a:t>R: 0</a:t>
            </a:r>
          </a:p>
          <a:p>
            <a:r>
              <a:rPr lang="en-US" dirty="0" smtClean="0">
                <a:solidFill>
                  <a:prstClr val="white"/>
                </a:solidFill>
              </a:rPr>
              <a:t>G: 33</a:t>
            </a:r>
          </a:p>
          <a:p>
            <a:r>
              <a:rPr lang="en-US" dirty="0" smtClean="0">
                <a:solidFill>
                  <a:prstClr val="white"/>
                </a:solidFill>
              </a:rPr>
              <a:t>B: 71</a:t>
            </a:r>
            <a:endParaRPr lang="en-US" dirty="0">
              <a:solidFill>
                <a:prstClr val="white"/>
              </a:solidFill>
            </a:endParaRPr>
          </a:p>
        </p:txBody>
      </p:sp>
      <p:sp>
        <p:nvSpPr>
          <p:cNvPr id="17" name="Text Placeholder 22"/>
          <p:cNvSpPr>
            <a:spLocks noGrp="1"/>
          </p:cNvSpPr>
          <p:nvPr userDrawn="1">
            <p:ph type="body" sz="quarter" idx="13" hasCustomPrompt="1"/>
          </p:nvPr>
        </p:nvSpPr>
        <p:spPr>
          <a:xfrm>
            <a:off x="3865326" y="1269657"/>
            <a:ext cx="2887487" cy="485775"/>
          </a:xfrm>
        </p:spPr>
        <p:txBody>
          <a:bodyPr/>
          <a:lstStyle>
            <a:lvl1pPr>
              <a:buNone/>
              <a:defRPr>
                <a:solidFill>
                  <a:srgbClr val="747679"/>
                </a:solidFill>
              </a:defRPr>
            </a:lvl1pPr>
          </a:lstStyle>
          <a:p>
            <a:r>
              <a:rPr lang="en-US" dirty="0" smtClean="0"/>
              <a:t>Secondary</a:t>
            </a:r>
            <a:endParaRPr lang="en-US" dirty="0"/>
          </a:p>
        </p:txBody>
      </p:sp>
      <p:sp>
        <p:nvSpPr>
          <p:cNvPr id="18" name="Rectangle 17"/>
          <p:cNvSpPr/>
          <p:nvPr userDrawn="1"/>
        </p:nvSpPr>
        <p:spPr>
          <a:xfrm>
            <a:off x="304800" y="4289011"/>
            <a:ext cx="1634067" cy="115466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solidFill>
                  <a:prstClr val="white"/>
                </a:solidFill>
              </a:rPr>
              <a:t>R: 0</a:t>
            </a:r>
          </a:p>
          <a:p>
            <a:r>
              <a:rPr lang="en-US" dirty="0" smtClean="0">
                <a:solidFill>
                  <a:prstClr val="white"/>
                </a:solidFill>
              </a:rPr>
              <a:t>G: 0</a:t>
            </a:r>
          </a:p>
          <a:p>
            <a:r>
              <a:rPr lang="en-US" dirty="0" smtClean="0">
                <a:solidFill>
                  <a:prstClr val="white"/>
                </a:solidFill>
              </a:rPr>
              <a:t>B: 0</a:t>
            </a:r>
            <a:endParaRPr lang="en-US" dirty="0">
              <a:solidFill>
                <a:prstClr val="white"/>
              </a:solidFill>
            </a:endParaRPr>
          </a:p>
        </p:txBody>
      </p:sp>
      <p:sp>
        <p:nvSpPr>
          <p:cNvPr id="19" name="Rectangle 18"/>
          <p:cNvSpPr/>
          <p:nvPr userDrawn="1"/>
        </p:nvSpPr>
        <p:spPr>
          <a:xfrm>
            <a:off x="3859685" y="1920720"/>
            <a:ext cx="1634067" cy="122498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solidFill>
                  <a:prstClr val="white"/>
                </a:solidFill>
              </a:rPr>
              <a:t>R: 0</a:t>
            </a:r>
          </a:p>
          <a:p>
            <a:r>
              <a:rPr lang="en-US" dirty="0" smtClean="0">
                <a:solidFill>
                  <a:prstClr val="white"/>
                </a:solidFill>
              </a:rPr>
              <a:t>G: 130</a:t>
            </a:r>
          </a:p>
          <a:p>
            <a:r>
              <a:rPr lang="en-US" dirty="0" smtClean="0">
                <a:solidFill>
                  <a:prstClr val="white"/>
                </a:solidFill>
              </a:rPr>
              <a:t>B: 192</a:t>
            </a:r>
            <a:endParaRPr lang="en-US" dirty="0">
              <a:solidFill>
                <a:prstClr val="white"/>
              </a:solidFill>
            </a:endParaRPr>
          </a:p>
        </p:txBody>
      </p:sp>
      <p:sp>
        <p:nvSpPr>
          <p:cNvPr id="20" name="Rectangle 19"/>
          <p:cNvSpPr/>
          <p:nvPr userDrawn="1"/>
        </p:nvSpPr>
        <p:spPr>
          <a:xfrm>
            <a:off x="5544814" y="1924629"/>
            <a:ext cx="1634067" cy="122498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solidFill>
                  <a:prstClr val="white"/>
                </a:solidFill>
              </a:rPr>
              <a:t>R: 75</a:t>
            </a:r>
          </a:p>
          <a:p>
            <a:r>
              <a:rPr lang="en-US" dirty="0" smtClean="0">
                <a:solidFill>
                  <a:prstClr val="white"/>
                </a:solidFill>
              </a:rPr>
              <a:t>G: 50</a:t>
            </a:r>
          </a:p>
          <a:p>
            <a:r>
              <a:rPr lang="en-US" dirty="0" smtClean="0">
                <a:solidFill>
                  <a:prstClr val="white"/>
                </a:solidFill>
              </a:rPr>
              <a:t>B: 66</a:t>
            </a:r>
            <a:endParaRPr lang="en-US" dirty="0">
              <a:solidFill>
                <a:prstClr val="white"/>
              </a:solidFill>
            </a:endParaRPr>
          </a:p>
        </p:txBody>
      </p:sp>
      <p:sp>
        <p:nvSpPr>
          <p:cNvPr id="23" name="Rectangle 22"/>
          <p:cNvSpPr/>
          <p:nvPr userDrawn="1"/>
        </p:nvSpPr>
        <p:spPr>
          <a:xfrm>
            <a:off x="7239000" y="5494706"/>
            <a:ext cx="1634067" cy="1154668"/>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rtlCol="0" anchor="ctr"/>
          <a:lstStyle/>
          <a:p>
            <a:r>
              <a:rPr lang="en-US" dirty="0" smtClean="0">
                <a:solidFill>
                  <a:srgbClr val="002147"/>
                </a:solidFill>
              </a:rPr>
              <a:t>R: 231</a:t>
            </a:r>
          </a:p>
          <a:p>
            <a:r>
              <a:rPr lang="en-US" dirty="0" smtClean="0">
                <a:solidFill>
                  <a:srgbClr val="002147"/>
                </a:solidFill>
              </a:rPr>
              <a:t>G: 231</a:t>
            </a:r>
          </a:p>
          <a:p>
            <a:r>
              <a:rPr lang="en-US" dirty="0" smtClean="0">
                <a:solidFill>
                  <a:srgbClr val="002147"/>
                </a:solidFill>
              </a:rPr>
              <a:t>B: 231</a:t>
            </a:r>
            <a:endParaRPr lang="en-US" dirty="0">
              <a:solidFill>
                <a:srgbClr val="002147"/>
              </a:solidFill>
            </a:endParaRPr>
          </a:p>
        </p:txBody>
      </p:sp>
    </p:spTree>
    <p:extLst>
      <p:ext uri="{BB962C8B-B14F-4D97-AF65-F5344CB8AC3E}">
        <p14:creationId xmlns:p14="http://schemas.microsoft.com/office/powerpoint/2010/main" val="312667446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GB" smtClean="0">
                <a:solidFill>
                  <a:srgbClr val="000000"/>
                </a:solidFill>
              </a:rPr>
              <a:t>Discoverability and the Oxford Index / Robert Faber</a:t>
            </a: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408A2BF-FF92-463F-BED7-EDF79EB6B6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06073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General Text">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3600" b="0" i="0" baseline="0">
                <a:solidFill>
                  <a:srgbClr val="002147"/>
                </a:solidFill>
                <a:latin typeface="+mj-lt"/>
              </a:defRPr>
            </a:lvl1pPr>
          </a:lstStyle>
          <a:p>
            <a:pPr lvl="0"/>
            <a:r>
              <a:rPr lang="en-US" dirty="0" smtClean="0"/>
              <a:t>Click to edit Master text styles</a:t>
            </a:r>
          </a:p>
        </p:txBody>
      </p:sp>
      <p:sp>
        <p:nvSpPr>
          <p:cNvPr id="9" name="Text Placeholder 8"/>
          <p:cNvSpPr>
            <a:spLocks noGrp="1"/>
          </p:cNvSpPr>
          <p:nvPr>
            <p:ph type="body" sz="quarter" idx="14"/>
          </p:nvPr>
        </p:nvSpPr>
        <p:spPr>
          <a:xfrm>
            <a:off x="293688" y="2110852"/>
            <a:ext cx="8566150" cy="4267723"/>
          </a:xfrm>
          <a:noFill/>
          <a:ln>
            <a:noFill/>
          </a:ln>
        </p:spPr>
        <p:txBody>
          <a:bodyPr/>
          <a:lstStyle>
            <a:lvl1pPr>
              <a:defRPr sz="2600" baseline="0">
                <a:solidFill>
                  <a:srgbClr val="777777"/>
                </a:solidFill>
              </a:defRPr>
            </a:lvl1pPr>
            <a:lvl2pPr>
              <a:defRPr baseline="0">
                <a:solidFill>
                  <a:srgbClr val="777777"/>
                </a:solidFill>
              </a:defRPr>
            </a:lvl2pPr>
            <a:lvl3pPr>
              <a:defRPr baseline="0">
                <a:solidFill>
                  <a:srgbClr val="777777"/>
                </a:solidFill>
              </a:defRPr>
            </a:lvl3pPr>
            <a:lvl4pPr>
              <a:defRPr baseline="0">
                <a:solidFill>
                  <a:srgbClr val="777777"/>
                </a:solidFill>
              </a:defRPr>
            </a:lvl4pPr>
            <a:lvl5pPr>
              <a:defRPr baseline="0">
                <a:solidFill>
                  <a:srgbClr val="77777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5"/>
          </p:nvPr>
        </p:nvSpPr>
        <p:spPr/>
        <p:txBody>
          <a:bodyPr/>
          <a:lstStyle>
            <a:lvl1pPr>
              <a:defRPr/>
            </a:lvl1pPr>
          </a:lstStyle>
          <a:p>
            <a:pPr>
              <a:defRPr/>
            </a:pPr>
            <a:fld id="{0F1910A4-4ED5-4D79-9536-34EF5838D468}"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3325186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D76488-C3FD-4119-973E-DF58AD723E5A}" type="datetimeFigureOut">
              <a:rPr lang="en-GB" smtClean="0">
                <a:solidFill>
                  <a:srgbClr val="002147"/>
                </a:solidFill>
              </a:rPr>
              <a:pPr/>
              <a:t>20/03/2018</a:t>
            </a:fld>
            <a:endParaRPr lang="en-GB">
              <a:solidFill>
                <a:srgbClr val="002147"/>
              </a:solidFill>
            </a:endParaRP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CAE26-D536-4BAC-8216-8085D20664CA}" type="slidenum">
              <a:rPr lang="en-GB" smtClean="0">
                <a:solidFill>
                  <a:srgbClr val="002147">
                    <a:tint val="75000"/>
                  </a:srgbClr>
                </a:solidFill>
              </a:rPr>
              <a:pPr/>
              <a:t>‹#›</a:t>
            </a:fld>
            <a:endParaRPr lang="en-GB">
              <a:solidFill>
                <a:srgbClr val="002147">
                  <a:tint val="75000"/>
                </a:srgbClr>
              </a:solidFill>
            </a:endParaRPr>
          </a:p>
        </p:txBody>
      </p:sp>
    </p:spTree>
    <p:extLst>
      <p:ext uri="{BB962C8B-B14F-4D97-AF65-F5344CB8AC3E}">
        <p14:creationId xmlns:p14="http://schemas.microsoft.com/office/powerpoint/2010/main" val="17717891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B66C4C-F3F4-4D7E-B7B0-AC9E08AEBAD0}" type="datetimeFigureOut">
              <a:rPr lang="en-GB" smtClean="0">
                <a:solidFill>
                  <a:srgbClr val="002147"/>
                </a:solidFill>
              </a:rPr>
              <a:pPr/>
              <a:t>20/03/2018</a:t>
            </a:fld>
            <a:endParaRPr lang="en-GB">
              <a:solidFill>
                <a:srgbClr val="002147"/>
              </a:solidFill>
            </a:endParaRPr>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808BE8-7A5E-4DBD-A7E8-2D6319AA99A7}" type="slidenum">
              <a:rPr lang="en-GB" smtClean="0">
                <a:solidFill>
                  <a:srgbClr val="002147">
                    <a:tint val="75000"/>
                  </a:srgbClr>
                </a:solidFill>
              </a:rPr>
              <a:pPr/>
              <a:t>‹#›</a:t>
            </a:fld>
            <a:endParaRPr lang="en-GB">
              <a:solidFill>
                <a:srgbClr val="002147">
                  <a:tint val="75000"/>
                </a:srgbClr>
              </a:solidFill>
            </a:endParaRPr>
          </a:p>
        </p:txBody>
      </p:sp>
    </p:spTree>
    <p:extLst>
      <p:ext uri="{BB962C8B-B14F-4D97-AF65-F5344CB8AC3E}">
        <p14:creationId xmlns:p14="http://schemas.microsoft.com/office/powerpoint/2010/main" val="2737234982"/>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1"/>
          </p:nvPr>
        </p:nvSpPr>
        <p:spPr/>
        <p:txBody>
          <a:bodyPr/>
          <a:lstStyle/>
          <a:p>
            <a:fld id="{01220978-8253-124C-B391-04AC4DA943D1}" type="slidenum">
              <a:rPr lang="en-US" smtClean="0">
                <a:solidFill>
                  <a:srgbClr val="002147">
                    <a:tint val="75000"/>
                  </a:srgbClr>
                </a:solidFill>
              </a:rPr>
              <a:pPr/>
              <a:t>‹#›</a:t>
            </a:fld>
            <a:endParaRPr lang="en-US" dirty="0">
              <a:solidFill>
                <a:srgbClr val="002147">
                  <a:tint val="75000"/>
                </a:srgbClr>
              </a:solidFill>
            </a:endParaRPr>
          </a:p>
        </p:txBody>
      </p:sp>
    </p:spTree>
    <p:extLst>
      <p:ext uri="{BB962C8B-B14F-4D97-AF65-F5344CB8AC3E}">
        <p14:creationId xmlns:p14="http://schemas.microsoft.com/office/powerpoint/2010/main" val="14768052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fontAlgn="base">
              <a:spcBef>
                <a:spcPct val="0"/>
              </a:spcBef>
              <a:spcAft>
                <a:spcPct val="0"/>
              </a:spcAft>
              <a:defRPr/>
            </a:pPr>
            <a:fld id="{DEF32D97-7171-4E60-833A-FEB12C958DD7}" type="datetimeFigureOut">
              <a:rPr lang="en-GB">
                <a:solidFill>
                  <a:srgbClr val="002147"/>
                </a:solidFill>
                <a:cs typeface="Arial" charset="0"/>
              </a:rPr>
              <a:pPr fontAlgn="base">
                <a:spcBef>
                  <a:spcPct val="0"/>
                </a:spcBef>
                <a:spcAft>
                  <a:spcPct val="0"/>
                </a:spcAft>
                <a:defRPr/>
              </a:pPr>
              <a:t>20/03/2018</a:t>
            </a:fld>
            <a:endParaRPr lang="en-GB">
              <a:solidFill>
                <a:srgbClr val="002147"/>
              </a:solidFill>
              <a:cs typeface="Arial" charset="0"/>
            </a:endParaRPr>
          </a:p>
        </p:txBody>
      </p:sp>
      <p:sp>
        <p:nvSpPr>
          <p:cNvPr id="4" name="Footer Placeholder 3"/>
          <p:cNvSpPr>
            <a:spLocks noGrp="1"/>
          </p:cNvSpPr>
          <p:nvPr>
            <p:ph type="ftr" sz="quarter" idx="11"/>
          </p:nvPr>
        </p:nvSpPr>
        <p:spPr/>
        <p:txBody>
          <a:bodyPr/>
          <a:lstStyle>
            <a:lvl1pPr>
              <a:defRPr/>
            </a:lvl1pPr>
          </a:lstStyle>
          <a:p>
            <a:pPr>
              <a:defRPr/>
            </a:pPr>
            <a:endParaRPr lang="en-GB"/>
          </a:p>
        </p:txBody>
      </p:sp>
      <p:sp>
        <p:nvSpPr>
          <p:cNvPr id="5" name="Slide Number Placeholder 4"/>
          <p:cNvSpPr>
            <a:spLocks noGrp="1"/>
          </p:cNvSpPr>
          <p:nvPr>
            <p:ph type="sldNum" sz="quarter" idx="12"/>
          </p:nvPr>
        </p:nvSpPr>
        <p:spPr/>
        <p:txBody>
          <a:bodyPr/>
          <a:lstStyle>
            <a:lvl1pPr>
              <a:defRPr/>
            </a:lvl1pPr>
          </a:lstStyle>
          <a:p>
            <a:pPr>
              <a:defRPr/>
            </a:pPr>
            <a:fld id="{A2D52CF7-829F-4228-B90E-784E278129CB}"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39662659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General Elem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GB" smtClean="0"/>
              <a:t>Click to edit Master text styles</a:t>
            </a:r>
          </a:p>
        </p:txBody>
      </p:sp>
    </p:spTree>
    <p:extLst>
      <p:ext uri="{BB962C8B-B14F-4D97-AF65-F5344CB8AC3E}">
        <p14:creationId xmlns:p14="http://schemas.microsoft.com/office/powerpoint/2010/main" val="1198010245"/>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sp>
        <p:nvSpPr>
          <p:cNvPr id="3" name="Rectangle 2"/>
          <p:cNvSpPr/>
          <p:nvPr userDrawn="1"/>
        </p:nvSpPr>
        <p:spPr>
          <a:xfrm>
            <a:off x="0" y="1510018"/>
            <a:ext cx="9144000" cy="534798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endParaRPr>
          </a:p>
        </p:txBody>
      </p:sp>
      <p:pic>
        <p:nvPicPr>
          <p:cNvPr id="7" name="Picture 14" descr="8010_Powerpoint_Home.jpg"/>
          <p:cNvPicPr>
            <a:picLocks noChangeAspect="1"/>
          </p:cNvPicPr>
          <p:nvPr userDrawn="1"/>
        </p:nvPicPr>
        <p:blipFill>
          <a:blip r:embed="rId2"/>
          <a:srcRect l="32408" t="50526" r="17249"/>
          <a:stretch>
            <a:fillRect/>
          </a:stretch>
        </p:blipFill>
        <p:spPr bwMode="auto">
          <a:xfrm>
            <a:off x="2679499" y="2030923"/>
            <a:ext cx="6335712" cy="4600575"/>
          </a:xfrm>
          <a:prstGeom prst="rect">
            <a:avLst/>
          </a:prstGeom>
          <a:noFill/>
          <a:ln w="9525">
            <a:noFill/>
            <a:miter lim="800000"/>
            <a:headEnd/>
            <a:tailEnd/>
          </a:ln>
        </p:spPr>
      </p:pic>
      <p:sp>
        <p:nvSpPr>
          <p:cNvPr id="2" name="Title 1"/>
          <p:cNvSpPr>
            <a:spLocks noGrp="1"/>
          </p:cNvSpPr>
          <p:nvPr>
            <p:ph type="title"/>
          </p:nvPr>
        </p:nvSpPr>
        <p:spPr>
          <a:xfrm>
            <a:off x="287003" y="2510516"/>
            <a:ext cx="8567928" cy="812589"/>
          </a:xfrm>
        </p:spPr>
        <p:txBody>
          <a:bodyPr tIns="0" anchor="t"/>
          <a:lstStyle>
            <a:lvl1pPr algn="ctr">
              <a:defRPr sz="4800"/>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278950" y="3790609"/>
            <a:ext cx="8567928" cy="546100"/>
          </a:xfrm>
        </p:spPr>
        <p:txBody>
          <a:bodyPr tIns="0">
            <a:noAutofit/>
          </a:bodyPr>
          <a:lstStyle>
            <a:lvl1pPr marL="0" indent="0" algn="ctr">
              <a:spcBef>
                <a:spcPts val="0"/>
              </a:spcBef>
              <a:buFontTx/>
              <a:buNone/>
              <a:defRPr sz="3600" b="0" i="0">
                <a:solidFill>
                  <a:srgbClr val="747679"/>
                </a:solidFill>
              </a:defRPr>
            </a:lvl1pPr>
          </a:lstStyle>
          <a:p>
            <a:pPr lvl="0"/>
            <a:r>
              <a:rPr lang="en-US" dirty="0" smtClean="0"/>
              <a:t>Click to edit Master text styles</a:t>
            </a:r>
          </a:p>
        </p:txBody>
      </p:sp>
      <p:sp>
        <p:nvSpPr>
          <p:cNvPr id="14" name="Text Placeholder 13"/>
          <p:cNvSpPr>
            <a:spLocks noGrp="1"/>
          </p:cNvSpPr>
          <p:nvPr>
            <p:ph type="body" sz="quarter" idx="14"/>
          </p:nvPr>
        </p:nvSpPr>
        <p:spPr>
          <a:xfrm>
            <a:off x="278950" y="5259464"/>
            <a:ext cx="3200400" cy="1371600"/>
          </a:xfrm>
        </p:spPr>
        <p:txBody>
          <a:bodyPr tIns="0">
            <a:noAutofit/>
          </a:bodyPr>
          <a:lstStyle>
            <a:lvl1pPr marL="0" indent="0">
              <a:spcBef>
                <a:spcPts val="0"/>
              </a:spcBef>
              <a:buFontTx/>
              <a:buNone/>
              <a:defRPr sz="1100">
                <a:solidFill>
                  <a:srgbClr val="747679"/>
                </a:solidFill>
              </a:defRPr>
            </a:lvl1pPr>
          </a:lstStyle>
          <a:p>
            <a:pPr lvl="0"/>
            <a:r>
              <a:rPr lang="en-US" smtClean="0"/>
              <a:t>Click to edit Master text styles</a:t>
            </a:r>
          </a:p>
        </p:txBody>
      </p:sp>
      <p:sp>
        <p:nvSpPr>
          <p:cNvPr id="8" name="Text Placeholder 13"/>
          <p:cNvSpPr>
            <a:spLocks noGrp="1"/>
          </p:cNvSpPr>
          <p:nvPr>
            <p:ph type="body" sz="quarter" idx="15"/>
          </p:nvPr>
        </p:nvSpPr>
        <p:spPr>
          <a:xfrm>
            <a:off x="5652245" y="5259464"/>
            <a:ext cx="3200400" cy="1373746"/>
          </a:xfrm>
        </p:spPr>
        <p:txBody>
          <a:bodyPr tIns="0">
            <a:noAutofit/>
          </a:bodyPr>
          <a:lstStyle>
            <a:lvl1pPr marL="0" indent="0">
              <a:spcBef>
                <a:spcPts val="0"/>
              </a:spcBef>
              <a:buFontTx/>
              <a:buNone/>
              <a:defRPr sz="1100">
                <a:solidFill>
                  <a:srgbClr val="747679"/>
                </a:solidFill>
              </a:defRPr>
            </a:lvl1pPr>
          </a:lstStyle>
          <a:p>
            <a:pPr lvl="0"/>
            <a:r>
              <a:rPr lang="en-US" smtClean="0"/>
              <a:t>Click to edit Master text styles</a:t>
            </a:r>
          </a:p>
        </p:txBody>
      </p:sp>
    </p:spTree>
    <p:extLst>
      <p:ext uri="{BB962C8B-B14F-4D97-AF65-F5344CB8AC3E}">
        <p14:creationId xmlns:p14="http://schemas.microsoft.com/office/powerpoint/2010/main" val="27146067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7338" y="360727"/>
            <a:ext cx="6937375" cy="541091"/>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88037" y="1527048"/>
            <a:ext cx="8567928" cy="46725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srgbClr val="002147">
                  <a:tint val="75000"/>
                </a:srgbClr>
              </a:solidFill>
            </a:endParaRPr>
          </a:p>
        </p:txBody>
      </p:sp>
      <p:sp>
        <p:nvSpPr>
          <p:cNvPr id="5" name="Footer Placeholder 4"/>
          <p:cNvSpPr>
            <a:spLocks noGrp="1"/>
          </p:cNvSpPr>
          <p:nvPr>
            <p:ph type="ftr" sz="quarter" idx="11"/>
          </p:nvPr>
        </p:nvSpPr>
        <p:spPr/>
        <p:txBody>
          <a:bodyPr/>
          <a:lstStyle/>
          <a:p>
            <a:r>
              <a:rPr lang="en-US" smtClean="0"/>
              <a:t>Oxford Research Encyclopedias</a:t>
            </a:r>
            <a:endParaRPr lang="en-US"/>
          </a:p>
        </p:txBody>
      </p:sp>
      <p:sp>
        <p:nvSpPr>
          <p:cNvPr id="6" name="Slide Number Placeholder 5"/>
          <p:cNvSpPr>
            <a:spLocks noGrp="1"/>
          </p:cNvSpPr>
          <p:nvPr>
            <p:ph type="sldNum" sz="quarter" idx="12"/>
          </p:nvPr>
        </p:nvSpPr>
        <p:spPr/>
        <p:txBody>
          <a:bodyPr/>
          <a:lstStyle/>
          <a:p>
            <a:fld id="{127E380B-ACE3-43C2-84AB-B0A60145B33E}" type="slidenum">
              <a:rPr lang="en-US" smtClean="0"/>
              <a:pPr/>
              <a:t>‹#›</a:t>
            </a:fld>
            <a:endParaRPr lang="en-US"/>
          </a:p>
        </p:txBody>
      </p:sp>
      <p:sp>
        <p:nvSpPr>
          <p:cNvPr id="8" name="Text Placeholder 7"/>
          <p:cNvSpPr>
            <a:spLocks noGrp="1"/>
          </p:cNvSpPr>
          <p:nvPr>
            <p:ph type="body" sz="quarter" idx="13"/>
          </p:nvPr>
        </p:nvSpPr>
        <p:spPr>
          <a:xfrm>
            <a:off x="287338" y="926867"/>
            <a:ext cx="6937375" cy="457200"/>
          </a:xfrm>
        </p:spPr>
        <p:txBody>
          <a:bodyPr/>
          <a:lstStyle>
            <a:lvl1pPr marL="0" indent="0">
              <a:buNone/>
              <a:defRPr b="1">
                <a:solidFill>
                  <a:schemeClr val="tx2">
                    <a:lumMod val="65000"/>
                    <a:lumOff val="35000"/>
                  </a:schemeClr>
                </a:solidFill>
                <a:latin typeface="+mj-lt"/>
              </a:defRPr>
            </a:lvl1pPr>
          </a:lstStyle>
          <a:p>
            <a:pPr lvl="0"/>
            <a:r>
              <a:rPr lang="en-US" dirty="0" smtClean="0"/>
              <a:t>Click to edit Master text styles</a:t>
            </a:r>
          </a:p>
        </p:txBody>
      </p:sp>
    </p:spTree>
    <p:extLst>
      <p:ext uri="{BB962C8B-B14F-4D97-AF65-F5344CB8AC3E}">
        <p14:creationId xmlns:p14="http://schemas.microsoft.com/office/powerpoint/2010/main" val="3483287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9" y="1527048"/>
            <a:ext cx="420624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87339" y="2267546"/>
            <a:ext cx="4206240" cy="39319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59948" y="1527048"/>
            <a:ext cx="4206240"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59948" y="2267547"/>
            <a:ext cx="4206240" cy="393192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Date Placeholder 10"/>
          <p:cNvSpPr>
            <a:spLocks noGrp="1"/>
          </p:cNvSpPr>
          <p:nvPr>
            <p:ph type="dt" sz="half" idx="10"/>
          </p:nvPr>
        </p:nvSpPr>
        <p:spPr>
          <a:xfrm>
            <a:off x="7910818" y="6400799"/>
            <a:ext cx="955370" cy="365760"/>
          </a:xfrm>
        </p:spPr>
        <p:txBody>
          <a:bodyPr/>
          <a:lstStyle/>
          <a:p>
            <a:endParaRPr lang="en-US" dirty="0">
              <a:solidFill>
                <a:srgbClr val="002147">
                  <a:tint val="75000"/>
                </a:srgbClr>
              </a:solidFill>
            </a:endParaRPr>
          </a:p>
        </p:txBody>
      </p:sp>
      <p:sp>
        <p:nvSpPr>
          <p:cNvPr id="12" name="Footer Placeholder 11"/>
          <p:cNvSpPr>
            <a:spLocks noGrp="1"/>
          </p:cNvSpPr>
          <p:nvPr>
            <p:ph type="ftr" sz="quarter" idx="11"/>
          </p:nvPr>
        </p:nvSpPr>
        <p:spPr/>
        <p:txBody>
          <a:bodyPr/>
          <a:lstStyle/>
          <a:p>
            <a:pPr>
              <a:defRPr/>
            </a:pPr>
            <a:r>
              <a:rPr lang="en-US" smtClean="0">
                <a:solidFill>
                  <a:srgbClr val="747679"/>
                </a:solidFill>
              </a:rPr>
              <a:t>Oxford Research Encyclopedias</a:t>
            </a:r>
            <a:endParaRPr lang="en-US" dirty="0">
              <a:solidFill>
                <a:srgbClr val="747679"/>
              </a:solidFill>
            </a:endParaRPr>
          </a:p>
        </p:txBody>
      </p:sp>
      <p:sp>
        <p:nvSpPr>
          <p:cNvPr id="13" name="Slide Number Placeholder 12"/>
          <p:cNvSpPr>
            <a:spLocks noGrp="1"/>
          </p:cNvSpPr>
          <p:nvPr>
            <p:ph type="sldNum" sz="quarter" idx="12"/>
          </p:nvPr>
        </p:nvSpPr>
        <p:spPr/>
        <p:txBody>
          <a:bodyPr/>
          <a:lstStyle/>
          <a:p>
            <a:pPr>
              <a:defRPr/>
            </a:pPr>
            <a:fld id="{0CDCA61D-8894-4AC4-8131-551F456BE214}" type="slidenum">
              <a:rPr lang="en-US" smtClean="0"/>
              <a:pPr>
                <a:defRPr/>
              </a:pPr>
              <a:t>‹#›</a:t>
            </a:fld>
            <a:endParaRPr lang="en-US" dirty="0"/>
          </a:p>
        </p:txBody>
      </p:sp>
      <p:sp>
        <p:nvSpPr>
          <p:cNvPr id="15" name="Title 1"/>
          <p:cNvSpPr>
            <a:spLocks noGrp="1"/>
          </p:cNvSpPr>
          <p:nvPr>
            <p:ph type="title"/>
          </p:nvPr>
        </p:nvSpPr>
        <p:spPr>
          <a:xfrm>
            <a:off x="287338" y="360727"/>
            <a:ext cx="6937375" cy="541091"/>
          </a:xfrm>
        </p:spPr>
        <p:txBody>
          <a:bodyPr/>
          <a:lstStyle/>
          <a:p>
            <a:r>
              <a:rPr lang="en-US" dirty="0" smtClean="0"/>
              <a:t>Click to edit Master title style</a:t>
            </a:r>
            <a:endParaRPr lang="en-US" dirty="0"/>
          </a:p>
        </p:txBody>
      </p:sp>
      <p:sp>
        <p:nvSpPr>
          <p:cNvPr id="16" name="Text Placeholder 7"/>
          <p:cNvSpPr>
            <a:spLocks noGrp="1"/>
          </p:cNvSpPr>
          <p:nvPr>
            <p:ph type="body" sz="quarter" idx="13"/>
          </p:nvPr>
        </p:nvSpPr>
        <p:spPr>
          <a:xfrm>
            <a:off x="287338" y="926867"/>
            <a:ext cx="6937375" cy="457200"/>
          </a:xfrm>
        </p:spPr>
        <p:txBody>
          <a:bodyPr/>
          <a:lstStyle>
            <a:lvl1pPr marL="0" indent="0">
              <a:buNone/>
              <a:defRPr b="1">
                <a:solidFill>
                  <a:schemeClr val="tx2">
                    <a:lumMod val="65000"/>
                    <a:lumOff val="35000"/>
                  </a:schemeClr>
                </a:solidFill>
                <a:latin typeface="+mj-lt"/>
              </a:defRPr>
            </a:lvl1pPr>
          </a:lstStyle>
          <a:p>
            <a:pPr lvl="0"/>
            <a:r>
              <a:rPr lang="en-US" dirty="0" smtClean="0"/>
              <a:t>Click to edit Master text styles</a:t>
            </a:r>
          </a:p>
        </p:txBody>
      </p:sp>
    </p:spTree>
    <p:extLst>
      <p:ext uri="{BB962C8B-B14F-4D97-AF65-F5344CB8AC3E}">
        <p14:creationId xmlns:p14="http://schemas.microsoft.com/office/powerpoint/2010/main" val="2753190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293689" y="1527048"/>
            <a:ext cx="8566151" cy="4672584"/>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5"/>
          </p:nvPr>
        </p:nvSpPr>
        <p:spPr/>
        <p:txBody>
          <a:bodyPr/>
          <a:lstStyle/>
          <a:p>
            <a:endParaRPr lang="en-US" dirty="0">
              <a:solidFill>
                <a:srgbClr val="002147">
                  <a:tint val="75000"/>
                </a:srgbClr>
              </a:solidFill>
            </a:endParaRPr>
          </a:p>
        </p:txBody>
      </p:sp>
      <p:sp>
        <p:nvSpPr>
          <p:cNvPr id="8" name="Footer Placeholder 7"/>
          <p:cNvSpPr>
            <a:spLocks noGrp="1"/>
          </p:cNvSpPr>
          <p:nvPr>
            <p:ph type="ftr" sz="quarter" idx="16"/>
          </p:nvPr>
        </p:nvSpPr>
        <p:spPr/>
        <p:txBody>
          <a:bodyPr/>
          <a:lstStyle/>
          <a:p>
            <a:pPr>
              <a:defRPr/>
            </a:pPr>
            <a:r>
              <a:rPr lang="en-US" smtClean="0">
                <a:solidFill>
                  <a:srgbClr val="747679"/>
                </a:solidFill>
              </a:rPr>
              <a:t>Oxford Research Encyclopedias</a:t>
            </a:r>
            <a:endParaRPr lang="en-US" dirty="0">
              <a:solidFill>
                <a:srgbClr val="747679"/>
              </a:solidFill>
            </a:endParaRPr>
          </a:p>
        </p:txBody>
      </p:sp>
      <p:sp>
        <p:nvSpPr>
          <p:cNvPr id="10" name="Slide Number Placeholder 9"/>
          <p:cNvSpPr>
            <a:spLocks noGrp="1"/>
          </p:cNvSpPr>
          <p:nvPr>
            <p:ph type="sldNum" sz="quarter" idx="17"/>
          </p:nvPr>
        </p:nvSpPr>
        <p:spPr/>
        <p:txBody>
          <a:bodyPr/>
          <a:lstStyle/>
          <a:p>
            <a:pPr>
              <a:defRPr/>
            </a:pPr>
            <a:fld id="{0CDCA61D-8894-4AC4-8131-551F456BE214}" type="slidenum">
              <a:rPr lang="en-US" smtClean="0"/>
              <a:pPr>
                <a:defRPr/>
              </a:pPr>
              <a:t>‹#›</a:t>
            </a:fld>
            <a:endParaRPr lang="en-US" dirty="0"/>
          </a:p>
        </p:txBody>
      </p:sp>
      <p:sp>
        <p:nvSpPr>
          <p:cNvPr id="7" name="Title 1"/>
          <p:cNvSpPr>
            <a:spLocks noGrp="1"/>
          </p:cNvSpPr>
          <p:nvPr>
            <p:ph type="title"/>
          </p:nvPr>
        </p:nvSpPr>
        <p:spPr>
          <a:xfrm>
            <a:off x="287338" y="360727"/>
            <a:ext cx="6937375" cy="541091"/>
          </a:xfrm>
        </p:spPr>
        <p:txBody>
          <a:bodyPr/>
          <a:lstStyle/>
          <a:p>
            <a:r>
              <a:rPr lang="en-US" dirty="0" smtClean="0"/>
              <a:t>Click to edit Master title style</a:t>
            </a:r>
            <a:endParaRPr lang="en-US" dirty="0"/>
          </a:p>
        </p:txBody>
      </p:sp>
      <p:sp>
        <p:nvSpPr>
          <p:cNvPr id="11" name="Text Placeholder 7"/>
          <p:cNvSpPr>
            <a:spLocks noGrp="1"/>
          </p:cNvSpPr>
          <p:nvPr>
            <p:ph type="body" sz="quarter" idx="13"/>
          </p:nvPr>
        </p:nvSpPr>
        <p:spPr>
          <a:xfrm>
            <a:off x="287338" y="926867"/>
            <a:ext cx="6937375" cy="457200"/>
          </a:xfrm>
        </p:spPr>
        <p:txBody>
          <a:bodyPr/>
          <a:lstStyle>
            <a:lvl1pPr marL="0" indent="0">
              <a:buNone/>
              <a:defRPr b="1">
                <a:solidFill>
                  <a:schemeClr val="tx2">
                    <a:lumMod val="65000"/>
                    <a:lumOff val="35000"/>
                  </a:schemeClr>
                </a:solidFill>
                <a:latin typeface="+mj-lt"/>
              </a:defRPr>
            </a:lvl1pPr>
          </a:lstStyle>
          <a:p>
            <a:pPr lvl="0"/>
            <a:r>
              <a:rPr lang="en-US" dirty="0" smtClean="0"/>
              <a:t>Click to edit Master text styles</a:t>
            </a:r>
          </a:p>
        </p:txBody>
      </p:sp>
    </p:spTree>
    <p:extLst>
      <p:ext uri="{BB962C8B-B14F-4D97-AF65-F5344CB8AC3E}">
        <p14:creationId xmlns:p14="http://schemas.microsoft.com/office/powerpoint/2010/main" val="2181772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000" y="1527048"/>
            <a:ext cx="8572904" cy="4672584"/>
          </a:xfrm>
        </p:spPr>
        <p:txBody>
          <a:bodyPr/>
          <a:lstStyle>
            <a:lvl1pPr>
              <a:buNone/>
              <a:defRPr baseline="0"/>
            </a:lvl1pPr>
          </a:lstStyle>
          <a:p>
            <a:pPr lvl="0"/>
            <a:r>
              <a:rPr lang="en-US" smtClean="0"/>
              <a:t>Click to edit Master text styles</a:t>
            </a:r>
          </a:p>
        </p:txBody>
      </p:sp>
      <p:sp>
        <p:nvSpPr>
          <p:cNvPr id="5" name="Footer Placeholder 4"/>
          <p:cNvSpPr>
            <a:spLocks noGrp="1"/>
          </p:cNvSpPr>
          <p:nvPr>
            <p:ph type="ftr" sz="quarter" idx="14"/>
          </p:nvPr>
        </p:nvSpPr>
        <p:spPr/>
        <p:txBody>
          <a:bodyPr rtlCol="0"/>
          <a:lstStyle>
            <a:lvl1pPr>
              <a:defRPr/>
            </a:lvl1pPr>
          </a:lstStyle>
          <a:p>
            <a:pPr>
              <a:defRPr/>
            </a:pPr>
            <a:r>
              <a:rPr lang="en-US" b="0" smtClean="0">
                <a:solidFill>
                  <a:srgbClr val="747679"/>
                </a:solidFill>
              </a:rPr>
              <a:t>Oxford Research Encyclopedias</a:t>
            </a:r>
            <a:endParaRPr lang="en-US" b="0" dirty="0">
              <a:solidFill>
                <a:srgbClr val="747679"/>
              </a:solidFill>
            </a:endParaRPr>
          </a:p>
        </p:txBody>
      </p:sp>
      <p:sp>
        <p:nvSpPr>
          <p:cNvPr id="6" name="Slide Number Placeholder 5"/>
          <p:cNvSpPr>
            <a:spLocks noGrp="1"/>
          </p:cNvSpPr>
          <p:nvPr>
            <p:ph type="sldNum" sz="quarter" idx="15"/>
          </p:nvPr>
        </p:nvSpPr>
        <p:spPr/>
        <p:txBody>
          <a:bodyPr rtlCol="0"/>
          <a:lstStyle>
            <a:lvl1pPr>
              <a:defRPr>
                <a:solidFill>
                  <a:srgbClr val="002147">
                    <a:tint val="75000"/>
                  </a:srgbClr>
                </a:solidFill>
              </a:defRPr>
            </a:lvl1pPr>
          </a:lstStyle>
          <a:p>
            <a:pPr>
              <a:defRPr/>
            </a:pPr>
            <a:fld id="{0AF36816-2868-4077-B4FC-A72F29E5D3A3}" type="slidenum">
              <a:rPr lang="en-US"/>
              <a:pPr>
                <a:defRPr/>
              </a:pPr>
              <a:t>‹#›</a:t>
            </a:fld>
            <a:endParaRPr lang="en-US" dirty="0"/>
          </a:p>
        </p:txBody>
      </p:sp>
      <p:sp>
        <p:nvSpPr>
          <p:cNvPr id="4" name="Date Placeholder 3"/>
          <p:cNvSpPr>
            <a:spLocks noGrp="1"/>
          </p:cNvSpPr>
          <p:nvPr>
            <p:ph type="dt" sz="half" idx="16"/>
          </p:nvPr>
        </p:nvSpPr>
        <p:spPr/>
        <p:txBody>
          <a:bodyPr/>
          <a:lstStyle/>
          <a:p>
            <a:endParaRPr lang="en-US" dirty="0">
              <a:solidFill>
                <a:srgbClr val="002147">
                  <a:tint val="75000"/>
                </a:srgbClr>
              </a:solidFill>
            </a:endParaRPr>
          </a:p>
        </p:txBody>
      </p:sp>
      <p:sp>
        <p:nvSpPr>
          <p:cNvPr id="7" name="Title 1"/>
          <p:cNvSpPr>
            <a:spLocks noGrp="1"/>
          </p:cNvSpPr>
          <p:nvPr>
            <p:ph type="title"/>
          </p:nvPr>
        </p:nvSpPr>
        <p:spPr>
          <a:xfrm>
            <a:off x="287338" y="360727"/>
            <a:ext cx="6937375" cy="541091"/>
          </a:xfrm>
        </p:spPr>
        <p:txBody>
          <a:bodyPr/>
          <a:lstStyle/>
          <a:p>
            <a:r>
              <a:rPr lang="en-US" dirty="0" smtClean="0"/>
              <a:t>Click to edit Master title style</a:t>
            </a:r>
            <a:endParaRPr lang="en-US" dirty="0"/>
          </a:p>
        </p:txBody>
      </p:sp>
      <p:sp>
        <p:nvSpPr>
          <p:cNvPr id="8" name="Text Placeholder 7"/>
          <p:cNvSpPr>
            <a:spLocks noGrp="1"/>
          </p:cNvSpPr>
          <p:nvPr>
            <p:ph type="body" sz="quarter" idx="13"/>
          </p:nvPr>
        </p:nvSpPr>
        <p:spPr>
          <a:xfrm>
            <a:off x="287338" y="926867"/>
            <a:ext cx="6937375" cy="457200"/>
          </a:xfrm>
        </p:spPr>
        <p:txBody>
          <a:bodyPr/>
          <a:lstStyle>
            <a:lvl1pPr marL="0" indent="0">
              <a:buNone/>
              <a:defRPr b="1">
                <a:solidFill>
                  <a:schemeClr val="tx2">
                    <a:lumMod val="65000"/>
                    <a:lumOff val="35000"/>
                  </a:schemeClr>
                </a:solidFill>
                <a:latin typeface="+mj-lt"/>
              </a:defRPr>
            </a:lvl1pPr>
          </a:lstStyle>
          <a:p>
            <a:pPr lvl="0"/>
            <a:r>
              <a:rPr lang="en-US" dirty="0" smtClean="0"/>
              <a:t>Click to edit Master text styles</a:t>
            </a:r>
          </a:p>
        </p:txBody>
      </p:sp>
    </p:spTree>
    <p:extLst>
      <p:ext uri="{BB962C8B-B14F-4D97-AF65-F5344CB8AC3E}">
        <p14:creationId xmlns:p14="http://schemas.microsoft.com/office/powerpoint/2010/main" val="3517718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1535185"/>
            <a:ext cx="8568000" cy="4672584"/>
          </a:xfrm>
        </p:spPr>
        <p:txBody>
          <a:bodyPr rtlCol="0">
            <a:normAutofit/>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pPr lvl="0"/>
            <a:r>
              <a:rPr lang="en-US" noProof="0" smtClean="0"/>
              <a:t>Click icon to add picture</a:t>
            </a:r>
            <a:endParaRPr lang="en-US" noProof="0" dirty="0"/>
          </a:p>
        </p:txBody>
      </p:sp>
      <p:sp>
        <p:nvSpPr>
          <p:cNvPr id="10" name="Text Placeholder 9"/>
          <p:cNvSpPr>
            <a:spLocks noGrp="1"/>
          </p:cNvSpPr>
          <p:nvPr>
            <p:ph type="body" sz="quarter" idx="13"/>
          </p:nvPr>
        </p:nvSpPr>
        <p:spPr>
          <a:xfrm>
            <a:off x="5088335" y="5377131"/>
            <a:ext cx="3760392" cy="833663"/>
          </a:xfrm>
          <a:solidFill>
            <a:srgbClr val="717EBD"/>
          </a:solidFill>
        </p:spPr>
        <p:txBody>
          <a:bodyPr lIns="144000" tIns="108000" bIns="108000" anchor="b">
            <a:spAutoFit/>
          </a:bodyPr>
          <a:lstStyle>
            <a:lvl1pPr marL="0" indent="0">
              <a:spcBef>
                <a:spcPts val="0"/>
              </a:spcBef>
              <a:buFontTx/>
              <a:buNone/>
              <a:defRPr sz="2000" b="1" i="0">
                <a:solidFill>
                  <a:srgbClr val="FFFFFF"/>
                </a:solidFill>
              </a:defRPr>
            </a:lvl1pPr>
          </a:lstStyle>
          <a:p>
            <a:pPr lvl="0"/>
            <a:r>
              <a:rPr lang="en-US" smtClean="0"/>
              <a:t>Click to edit Master text styles</a:t>
            </a:r>
          </a:p>
        </p:txBody>
      </p:sp>
      <p:sp>
        <p:nvSpPr>
          <p:cNvPr id="6" name="Footer Placeholder 2"/>
          <p:cNvSpPr>
            <a:spLocks noGrp="1"/>
          </p:cNvSpPr>
          <p:nvPr>
            <p:ph type="ftr" sz="quarter" idx="15"/>
          </p:nvPr>
        </p:nvSpPr>
        <p:spPr/>
        <p:txBody>
          <a:bodyPr rtlCol="0"/>
          <a:lstStyle>
            <a:lvl1pPr>
              <a:defRPr/>
            </a:lvl1pPr>
          </a:lstStyle>
          <a:p>
            <a:pPr>
              <a:defRPr/>
            </a:pPr>
            <a:r>
              <a:rPr lang="en-US" b="0" smtClean="0">
                <a:solidFill>
                  <a:srgbClr val="747679"/>
                </a:solidFill>
              </a:rPr>
              <a:t>Oxford Research Encyclopedias</a:t>
            </a:r>
            <a:endParaRPr lang="en-US" b="0" dirty="0">
              <a:solidFill>
                <a:srgbClr val="747679"/>
              </a:solidFill>
            </a:endParaRPr>
          </a:p>
        </p:txBody>
      </p:sp>
      <p:sp>
        <p:nvSpPr>
          <p:cNvPr id="7" name="Slide Number Placeholder 3"/>
          <p:cNvSpPr>
            <a:spLocks noGrp="1"/>
          </p:cNvSpPr>
          <p:nvPr>
            <p:ph type="sldNum" sz="quarter" idx="16"/>
          </p:nvPr>
        </p:nvSpPr>
        <p:spPr/>
        <p:txBody>
          <a:bodyPr rtlCol="0"/>
          <a:lstStyle>
            <a:lvl1pPr>
              <a:defRPr>
                <a:solidFill>
                  <a:srgbClr val="002147">
                    <a:tint val="75000"/>
                  </a:srgbClr>
                </a:solidFill>
              </a:defRPr>
            </a:lvl1pPr>
          </a:lstStyle>
          <a:p>
            <a:pPr>
              <a:defRPr/>
            </a:pPr>
            <a:fld id="{0B534ABA-0C53-40FE-9140-1F4305D80086}" type="slidenum">
              <a:rPr lang="en-US"/>
              <a:pPr>
                <a:defRPr/>
              </a:pPr>
              <a:t>‹#›</a:t>
            </a:fld>
            <a:endParaRPr lang="en-US" dirty="0"/>
          </a:p>
        </p:txBody>
      </p:sp>
      <p:sp>
        <p:nvSpPr>
          <p:cNvPr id="3" name="Date Placeholder 2"/>
          <p:cNvSpPr>
            <a:spLocks noGrp="1"/>
          </p:cNvSpPr>
          <p:nvPr>
            <p:ph type="dt" sz="half" idx="17"/>
          </p:nvPr>
        </p:nvSpPr>
        <p:spPr/>
        <p:txBody>
          <a:bodyPr/>
          <a:lstStyle/>
          <a:p>
            <a:endParaRPr lang="en-US" dirty="0">
              <a:solidFill>
                <a:srgbClr val="002147">
                  <a:tint val="75000"/>
                </a:srgbClr>
              </a:solidFill>
            </a:endParaRPr>
          </a:p>
        </p:txBody>
      </p:sp>
      <p:sp>
        <p:nvSpPr>
          <p:cNvPr id="8" name="Title 1"/>
          <p:cNvSpPr>
            <a:spLocks noGrp="1"/>
          </p:cNvSpPr>
          <p:nvPr>
            <p:ph type="title"/>
          </p:nvPr>
        </p:nvSpPr>
        <p:spPr>
          <a:xfrm>
            <a:off x="287338" y="360727"/>
            <a:ext cx="6937375" cy="541091"/>
          </a:xfrm>
        </p:spPr>
        <p:txBody>
          <a:bodyPr/>
          <a:lstStyle/>
          <a:p>
            <a:r>
              <a:rPr lang="en-US" dirty="0" smtClean="0"/>
              <a:t>Click to edit Master title style</a:t>
            </a:r>
            <a:endParaRPr lang="en-US" dirty="0"/>
          </a:p>
        </p:txBody>
      </p:sp>
      <p:sp>
        <p:nvSpPr>
          <p:cNvPr id="11" name="Text Placeholder 7"/>
          <p:cNvSpPr>
            <a:spLocks noGrp="1"/>
          </p:cNvSpPr>
          <p:nvPr>
            <p:ph type="body" sz="quarter" idx="18"/>
          </p:nvPr>
        </p:nvSpPr>
        <p:spPr>
          <a:xfrm>
            <a:off x="287338" y="926867"/>
            <a:ext cx="6937375" cy="457200"/>
          </a:xfrm>
        </p:spPr>
        <p:txBody>
          <a:bodyPr/>
          <a:lstStyle>
            <a:lvl1pPr marL="0" indent="0">
              <a:buNone/>
              <a:defRPr b="1">
                <a:solidFill>
                  <a:schemeClr val="tx2">
                    <a:lumMod val="65000"/>
                    <a:lumOff val="35000"/>
                  </a:schemeClr>
                </a:solidFill>
                <a:latin typeface="+mj-lt"/>
              </a:defRPr>
            </a:lvl1pPr>
          </a:lstStyle>
          <a:p>
            <a:pPr lvl="0"/>
            <a:r>
              <a:rPr lang="en-US" dirty="0" smtClean="0"/>
              <a:t>Click to edit Master text styles</a:t>
            </a:r>
          </a:p>
        </p:txBody>
      </p:sp>
    </p:spTree>
    <p:extLst>
      <p:ext uri="{BB962C8B-B14F-4D97-AF65-F5344CB8AC3E}">
        <p14:creationId xmlns:p14="http://schemas.microsoft.com/office/powerpoint/2010/main" val="2265379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7999" y="1527048"/>
            <a:ext cx="4174943" cy="4672584"/>
          </a:xfrm>
        </p:spPr>
        <p:txBody>
          <a:bodyPr rtlCol="0">
            <a:normAutofit/>
          </a:bodyPr>
          <a:lstStyle>
            <a:lvl1pPr>
              <a:buNone/>
              <a:defRPr/>
            </a:lvl1pPr>
          </a:lstStyle>
          <a:p>
            <a:pPr lvl="0"/>
            <a:r>
              <a:rPr lang="en-US" noProof="0" smtClean="0"/>
              <a:t>Click icon to add picture</a:t>
            </a:r>
            <a:endParaRPr lang="en-US" noProof="0" dirty="0"/>
          </a:p>
        </p:txBody>
      </p:sp>
      <p:sp>
        <p:nvSpPr>
          <p:cNvPr id="12" name="Text Placeholder 11"/>
          <p:cNvSpPr>
            <a:spLocks noGrp="1"/>
          </p:cNvSpPr>
          <p:nvPr>
            <p:ph type="body" sz="quarter" idx="15"/>
          </p:nvPr>
        </p:nvSpPr>
        <p:spPr>
          <a:xfrm>
            <a:off x="4687380" y="1527048"/>
            <a:ext cx="4178808" cy="467258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6"/>
          </p:nvPr>
        </p:nvSpPr>
        <p:spPr>
          <a:xfrm>
            <a:off x="7910818" y="6400799"/>
            <a:ext cx="955370" cy="365760"/>
          </a:xfrm>
        </p:spPr>
        <p:txBody>
          <a:bodyPr/>
          <a:lstStyle/>
          <a:p>
            <a:endParaRPr lang="en-US" dirty="0">
              <a:solidFill>
                <a:srgbClr val="002147">
                  <a:tint val="75000"/>
                </a:srgbClr>
              </a:solidFill>
            </a:endParaRPr>
          </a:p>
        </p:txBody>
      </p:sp>
      <p:sp>
        <p:nvSpPr>
          <p:cNvPr id="5" name="Footer Placeholder 4"/>
          <p:cNvSpPr>
            <a:spLocks noGrp="1"/>
          </p:cNvSpPr>
          <p:nvPr>
            <p:ph type="ftr" sz="quarter" idx="17"/>
          </p:nvPr>
        </p:nvSpPr>
        <p:spPr/>
        <p:txBody>
          <a:bodyPr/>
          <a:lstStyle/>
          <a:p>
            <a:pPr>
              <a:defRPr/>
            </a:pPr>
            <a:r>
              <a:rPr lang="en-US" smtClean="0">
                <a:solidFill>
                  <a:srgbClr val="747679"/>
                </a:solidFill>
              </a:rPr>
              <a:t>Oxford Research Encyclopedias</a:t>
            </a:r>
            <a:endParaRPr lang="en-US" dirty="0">
              <a:solidFill>
                <a:srgbClr val="747679"/>
              </a:solidFill>
            </a:endParaRPr>
          </a:p>
        </p:txBody>
      </p:sp>
      <p:sp>
        <p:nvSpPr>
          <p:cNvPr id="10" name="Slide Number Placeholder 9"/>
          <p:cNvSpPr>
            <a:spLocks noGrp="1"/>
          </p:cNvSpPr>
          <p:nvPr>
            <p:ph type="sldNum" sz="quarter" idx="18"/>
          </p:nvPr>
        </p:nvSpPr>
        <p:spPr/>
        <p:txBody>
          <a:bodyPr/>
          <a:lstStyle/>
          <a:p>
            <a:pPr>
              <a:defRPr/>
            </a:pPr>
            <a:fld id="{0CDCA61D-8894-4AC4-8131-551F456BE214}" type="slidenum">
              <a:rPr lang="en-US" smtClean="0"/>
              <a:pPr>
                <a:defRPr/>
              </a:pPr>
              <a:t>‹#›</a:t>
            </a:fld>
            <a:endParaRPr lang="en-US" dirty="0"/>
          </a:p>
        </p:txBody>
      </p:sp>
      <p:sp>
        <p:nvSpPr>
          <p:cNvPr id="8" name="Title 1"/>
          <p:cNvSpPr>
            <a:spLocks noGrp="1"/>
          </p:cNvSpPr>
          <p:nvPr>
            <p:ph type="title"/>
          </p:nvPr>
        </p:nvSpPr>
        <p:spPr>
          <a:xfrm>
            <a:off x="287338" y="360727"/>
            <a:ext cx="6937375" cy="541091"/>
          </a:xfrm>
        </p:spPr>
        <p:txBody>
          <a:bodyPr/>
          <a:lstStyle/>
          <a:p>
            <a:r>
              <a:rPr lang="en-US" dirty="0" smtClean="0"/>
              <a:t>Click to edit Master title style</a:t>
            </a:r>
            <a:endParaRPr lang="en-US" dirty="0"/>
          </a:p>
        </p:txBody>
      </p:sp>
      <p:sp>
        <p:nvSpPr>
          <p:cNvPr id="11" name="Text Placeholder 7"/>
          <p:cNvSpPr>
            <a:spLocks noGrp="1"/>
          </p:cNvSpPr>
          <p:nvPr>
            <p:ph type="body" sz="quarter" idx="13"/>
          </p:nvPr>
        </p:nvSpPr>
        <p:spPr>
          <a:xfrm>
            <a:off x="287338" y="926867"/>
            <a:ext cx="6937375" cy="457200"/>
          </a:xfrm>
        </p:spPr>
        <p:txBody>
          <a:bodyPr/>
          <a:lstStyle>
            <a:lvl1pPr marL="0" indent="0">
              <a:buNone/>
              <a:defRPr b="1">
                <a:solidFill>
                  <a:schemeClr val="tx2">
                    <a:lumMod val="65000"/>
                    <a:lumOff val="35000"/>
                  </a:schemeClr>
                </a:solidFill>
                <a:latin typeface="+mj-lt"/>
              </a:defRPr>
            </a:lvl1pPr>
          </a:lstStyle>
          <a:p>
            <a:pPr lvl="0"/>
            <a:r>
              <a:rPr lang="en-US" dirty="0" smtClean="0"/>
              <a:t>Click to edit Master text styles</a:t>
            </a:r>
          </a:p>
        </p:txBody>
      </p:sp>
    </p:spTree>
    <p:extLst>
      <p:ext uri="{BB962C8B-B14F-4D97-AF65-F5344CB8AC3E}">
        <p14:creationId xmlns:p14="http://schemas.microsoft.com/office/powerpoint/2010/main" val="4292716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smtClean="0"/>
              <a:t>Oxford Research Encyclopedias</a:t>
            </a:r>
            <a:endParaRPr lang="en-US"/>
          </a:p>
        </p:txBody>
      </p:sp>
      <p:sp>
        <p:nvSpPr>
          <p:cNvPr id="3" name="Slide Number Placeholder 5"/>
          <p:cNvSpPr>
            <a:spLocks noGrp="1"/>
          </p:cNvSpPr>
          <p:nvPr>
            <p:ph type="sldNum" sz="quarter" idx="11"/>
          </p:nvPr>
        </p:nvSpPr>
        <p:spPr/>
        <p:txBody>
          <a:bodyPr/>
          <a:lstStyle>
            <a:lvl1pPr>
              <a:defRPr/>
            </a:lvl1pPr>
          </a:lstStyle>
          <a:p>
            <a:pPr>
              <a:defRPr/>
            </a:pPr>
            <a:fld id="{5AB7C798-38A4-4D15-AC30-891BBD1A983E}" type="slidenum">
              <a:rPr lang="en-US"/>
              <a:pPr>
                <a:defRPr/>
              </a:pPr>
              <a:t>‹#›</a:t>
            </a:fld>
            <a:endParaRPr lang="en-US"/>
          </a:p>
        </p:txBody>
      </p:sp>
    </p:spTree>
    <p:extLst>
      <p:ext uri="{BB962C8B-B14F-4D97-AF65-F5344CB8AC3E}">
        <p14:creationId xmlns:p14="http://schemas.microsoft.com/office/powerpoint/2010/main" val="164169366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General Text">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293689" y="1527048"/>
            <a:ext cx="8566151" cy="4672584"/>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5"/>
          </p:nvPr>
        </p:nvSpPr>
        <p:spPr/>
        <p:txBody>
          <a:bodyPr/>
          <a:lstStyle/>
          <a:p>
            <a:endParaRPr lang="en-US" dirty="0">
              <a:solidFill>
                <a:srgbClr val="002147">
                  <a:tint val="75000"/>
                </a:srgbClr>
              </a:solidFill>
            </a:endParaRPr>
          </a:p>
        </p:txBody>
      </p:sp>
      <p:sp>
        <p:nvSpPr>
          <p:cNvPr id="8" name="Footer Placeholder 7"/>
          <p:cNvSpPr>
            <a:spLocks noGrp="1"/>
          </p:cNvSpPr>
          <p:nvPr>
            <p:ph type="ftr" sz="quarter" idx="16"/>
          </p:nvPr>
        </p:nvSpPr>
        <p:spPr/>
        <p:txBody>
          <a:bodyPr/>
          <a:lstStyle/>
          <a:p>
            <a:pPr>
              <a:defRPr/>
            </a:pPr>
            <a:r>
              <a:rPr lang="en-US" smtClean="0">
                <a:solidFill>
                  <a:srgbClr val="747679"/>
                </a:solidFill>
              </a:rPr>
              <a:t>Oxford Research Encyclopedias</a:t>
            </a:r>
            <a:endParaRPr lang="en-US" dirty="0">
              <a:solidFill>
                <a:srgbClr val="747679"/>
              </a:solidFill>
            </a:endParaRPr>
          </a:p>
        </p:txBody>
      </p:sp>
      <p:sp>
        <p:nvSpPr>
          <p:cNvPr id="10" name="Slide Number Placeholder 9"/>
          <p:cNvSpPr>
            <a:spLocks noGrp="1"/>
          </p:cNvSpPr>
          <p:nvPr>
            <p:ph type="sldNum" sz="quarter" idx="17"/>
          </p:nvPr>
        </p:nvSpPr>
        <p:spPr/>
        <p:txBody>
          <a:bodyPr/>
          <a:lstStyle/>
          <a:p>
            <a:pPr>
              <a:defRPr/>
            </a:pPr>
            <a:fld id="{0CDCA61D-8894-4AC4-8131-551F456BE214}" type="slidenum">
              <a:rPr lang="en-US" smtClean="0"/>
              <a:pPr>
                <a:defRPr/>
              </a:pPr>
              <a:t>‹#›</a:t>
            </a:fld>
            <a:endParaRPr lang="en-US" dirty="0"/>
          </a:p>
        </p:txBody>
      </p:sp>
      <p:sp>
        <p:nvSpPr>
          <p:cNvPr id="7" name="Title 1"/>
          <p:cNvSpPr>
            <a:spLocks noGrp="1"/>
          </p:cNvSpPr>
          <p:nvPr>
            <p:ph type="title"/>
          </p:nvPr>
        </p:nvSpPr>
        <p:spPr>
          <a:xfrm>
            <a:off x="287338" y="360727"/>
            <a:ext cx="6937375" cy="541091"/>
          </a:xfrm>
        </p:spPr>
        <p:txBody>
          <a:bodyPr/>
          <a:lstStyle/>
          <a:p>
            <a:r>
              <a:rPr lang="en-US" dirty="0" smtClean="0"/>
              <a:t>Click to edit Master title style</a:t>
            </a:r>
            <a:endParaRPr lang="en-US" dirty="0"/>
          </a:p>
        </p:txBody>
      </p:sp>
      <p:sp>
        <p:nvSpPr>
          <p:cNvPr id="11" name="Text Placeholder 7"/>
          <p:cNvSpPr>
            <a:spLocks noGrp="1"/>
          </p:cNvSpPr>
          <p:nvPr>
            <p:ph type="body" sz="quarter" idx="13"/>
          </p:nvPr>
        </p:nvSpPr>
        <p:spPr>
          <a:xfrm>
            <a:off x="287338" y="926867"/>
            <a:ext cx="6937375" cy="457200"/>
          </a:xfrm>
        </p:spPr>
        <p:txBody>
          <a:bodyPr/>
          <a:lstStyle>
            <a:lvl1pPr marL="0" indent="0">
              <a:buNone/>
              <a:defRPr b="1">
                <a:solidFill>
                  <a:schemeClr val="tx2">
                    <a:lumMod val="65000"/>
                    <a:lumOff val="35000"/>
                  </a:schemeClr>
                </a:solidFill>
                <a:latin typeface="+mj-lt"/>
              </a:defRPr>
            </a:lvl1pPr>
          </a:lstStyle>
          <a:p>
            <a:pPr lvl="0"/>
            <a:r>
              <a:rPr lang="en-US" dirty="0" smtClean="0"/>
              <a:t>Click to edit Master text styles</a:t>
            </a:r>
          </a:p>
        </p:txBody>
      </p:sp>
    </p:spTree>
    <p:extLst>
      <p:ext uri="{BB962C8B-B14F-4D97-AF65-F5344CB8AC3E}">
        <p14:creationId xmlns:p14="http://schemas.microsoft.com/office/powerpoint/2010/main" val="3872647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General Text">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293689" y="1527048"/>
            <a:ext cx="8566151" cy="4672584"/>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5"/>
          </p:nvPr>
        </p:nvSpPr>
        <p:spPr/>
        <p:txBody>
          <a:bodyPr/>
          <a:lstStyle/>
          <a:p>
            <a:endParaRPr lang="en-US" dirty="0">
              <a:solidFill>
                <a:srgbClr val="002147">
                  <a:tint val="75000"/>
                </a:srgbClr>
              </a:solidFill>
            </a:endParaRPr>
          </a:p>
        </p:txBody>
      </p:sp>
      <p:sp>
        <p:nvSpPr>
          <p:cNvPr id="8" name="Footer Placeholder 7"/>
          <p:cNvSpPr>
            <a:spLocks noGrp="1"/>
          </p:cNvSpPr>
          <p:nvPr>
            <p:ph type="ftr" sz="quarter" idx="16"/>
          </p:nvPr>
        </p:nvSpPr>
        <p:spPr/>
        <p:txBody>
          <a:bodyPr/>
          <a:lstStyle/>
          <a:p>
            <a:pPr>
              <a:defRPr/>
            </a:pPr>
            <a:r>
              <a:rPr lang="en-US" smtClean="0">
                <a:solidFill>
                  <a:srgbClr val="747679"/>
                </a:solidFill>
              </a:rPr>
              <a:t>Oxford Research Encyclopedias</a:t>
            </a:r>
            <a:endParaRPr lang="en-US" dirty="0">
              <a:solidFill>
                <a:srgbClr val="747679"/>
              </a:solidFill>
            </a:endParaRPr>
          </a:p>
        </p:txBody>
      </p:sp>
      <p:sp>
        <p:nvSpPr>
          <p:cNvPr id="10" name="Slide Number Placeholder 9"/>
          <p:cNvSpPr>
            <a:spLocks noGrp="1"/>
          </p:cNvSpPr>
          <p:nvPr>
            <p:ph type="sldNum" sz="quarter" idx="17"/>
          </p:nvPr>
        </p:nvSpPr>
        <p:spPr/>
        <p:txBody>
          <a:bodyPr/>
          <a:lstStyle/>
          <a:p>
            <a:pPr>
              <a:defRPr/>
            </a:pPr>
            <a:fld id="{0CDCA61D-8894-4AC4-8131-551F456BE214}" type="slidenum">
              <a:rPr lang="en-US" smtClean="0"/>
              <a:pPr>
                <a:defRPr/>
              </a:pPr>
              <a:t>‹#›</a:t>
            </a:fld>
            <a:endParaRPr lang="en-US" dirty="0"/>
          </a:p>
        </p:txBody>
      </p:sp>
      <p:sp>
        <p:nvSpPr>
          <p:cNvPr id="7" name="Title 1"/>
          <p:cNvSpPr>
            <a:spLocks noGrp="1"/>
          </p:cNvSpPr>
          <p:nvPr>
            <p:ph type="title"/>
          </p:nvPr>
        </p:nvSpPr>
        <p:spPr>
          <a:xfrm>
            <a:off x="287338" y="360727"/>
            <a:ext cx="6937375" cy="541091"/>
          </a:xfrm>
        </p:spPr>
        <p:txBody>
          <a:bodyPr/>
          <a:lstStyle/>
          <a:p>
            <a:r>
              <a:rPr lang="en-US" dirty="0" smtClean="0"/>
              <a:t>Click to edit Master title style</a:t>
            </a:r>
            <a:endParaRPr lang="en-US" dirty="0"/>
          </a:p>
        </p:txBody>
      </p:sp>
      <p:sp>
        <p:nvSpPr>
          <p:cNvPr id="11" name="Text Placeholder 7"/>
          <p:cNvSpPr>
            <a:spLocks noGrp="1"/>
          </p:cNvSpPr>
          <p:nvPr>
            <p:ph type="body" sz="quarter" idx="13"/>
          </p:nvPr>
        </p:nvSpPr>
        <p:spPr>
          <a:xfrm>
            <a:off x="287338" y="926867"/>
            <a:ext cx="6937375" cy="457200"/>
          </a:xfrm>
        </p:spPr>
        <p:txBody>
          <a:bodyPr/>
          <a:lstStyle>
            <a:lvl1pPr marL="0" indent="0">
              <a:buNone/>
              <a:defRPr b="1">
                <a:solidFill>
                  <a:schemeClr val="tx2">
                    <a:lumMod val="65000"/>
                    <a:lumOff val="35000"/>
                  </a:schemeClr>
                </a:solidFill>
                <a:latin typeface="+mj-lt"/>
              </a:defRPr>
            </a:lvl1pPr>
          </a:lstStyle>
          <a:p>
            <a:pPr lvl="0"/>
            <a:r>
              <a:rPr lang="en-US" dirty="0" smtClean="0"/>
              <a:t>Click to edit Master text styles</a:t>
            </a:r>
          </a:p>
        </p:txBody>
      </p:sp>
    </p:spTree>
    <p:extLst>
      <p:ext uri="{BB962C8B-B14F-4D97-AF65-F5344CB8AC3E}">
        <p14:creationId xmlns:p14="http://schemas.microsoft.com/office/powerpoint/2010/main" val="2358848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3_General Text">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293689" y="1527048"/>
            <a:ext cx="8566151" cy="4672584"/>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5"/>
          </p:nvPr>
        </p:nvSpPr>
        <p:spPr/>
        <p:txBody>
          <a:bodyPr/>
          <a:lstStyle/>
          <a:p>
            <a:endParaRPr lang="en-US" dirty="0">
              <a:solidFill>
                <a:srgbClr val="002147">
                  <a:tint val="75000"/>
                </a:srgbClr>
              </a:solidFill>
            </a:endParaRPr>
          </a:p>
        </p:txBody>
      </p:sp>
      <p:sp>
        <p:nvSpPr>
          <p:cNvPr id="8" name="Footer Placeholder 7"/>
          <p:cNvSpPr>
            <a:spLocks noGrp="1"/>
          </p:cNvSpPr>
          <p:nvPr>
            <p:ph type="ftr" sz="quarter" idx="16"/>
          </p:nvPr>
        </p:nvSpPr>
        <p:spPr/>
        <p:txBody>
          <a:bodyPr/>
          <a:lstStyle/>
          <a:p>
            <a:pPr>
              <a:defRPr/>
            </a:pPr>
            <a:r>
              <a:rPr lang="en-US" smtClean="0">
                <a:solidFill>
                  <a:srgbClr val="747679"/>
                </a:solidFill>
              </a:rPr>
              <a:t>Oxford Research Encyclopedias</a:t>
            </a:r>
            <a:endParaRPr lang="en-US" dirty="0">
              <a:solidFill>
                <a:srgbClr val="747679"/>
              </a:solidFill>
            </a:endParaRPr>
          </a:p>
        </p:txBody>
      </p:sp>
      <p:sp>
        <p:nvSpPr>
          <p:cNvPr id="10" name="Slide Number Placeholder 9"/>
          <p:cNvSpPr>
            <a:spLocks noGrp="1"/>
          </p:cNvSpPr>
          <p:nvPr>
            <p:ph type="sldNum" sz="quarter" idx="17"/>
          </p:nvPr>
        </p:nvSpPr>
        <p:spPr/>
        <p:txBody>
          <a:bodyPr/>
          <a:lstStyle/>
          <a:p>
            <a:pPr>
              <a:defRPr/>
            </a:pPr>
            <a:fld id="{0CDCA61D-8894-4AC4-8131-551F456BE214}" type="slidenum">
              <a:rPr lang="en-US" smtClean="0"/>
              <a:pPr>
                <a:defRPr/>
              </a:pPr>
              <a:t>‹#›</a:t>
            </a:fld>
            <a:endParaRPr lang="en-US" dirty="0"/>
          </a:p>
        </p:txBody>
      </p:sp>
      <p:sp>
        <p:nvSpPr>
          <p:cNvPr id="7" name="Title 1"/>
          <p:cNvSpPr>
            <a:spLocks noGrp="1"/>
          </p:cNvSpPr>
          <p:nvPr>
            <p:ph type="title"/>
          </p:nvPr>
        </p:nvSpPr>
        <p:spPr>
          <a:xfrm>
            <a:off x="287338" y="360727"/>
            <a:ext cx="6937375" cy="541091"/>
          </a:xfrm>
        </p:spPr>
        <p:txBody>
          <a:bodyPr/>
          <a:lstStyle/>
          <a:p>
            <a:r>
              <a:rPr lang="en-US" dirty="0" smtClean="0"/>
              <a:t>Click to edit Master title style</a:t>
            </a:r>
            <a:endParaRPr lang="en-US" dirty="0"/>
          </a:p>
        </p:txBody>
      </p:sp>
      <p:sp>
        <p:nvSpPr>
          <p:cNvPr id="11" name="Text Placeholder 7"/>
          <p:cNvSpPr>
            <a:spLocks noGrp="1"/>
          </p:cNvSpPr>
          <p:nvPr>
            <p:ph type="body" sz="quarter" idx="13"/>
          </p:nvPr>
        </p:nvSpPr>
        <p:spPr>
          <a:xfrm>
            <a:off x="287338" y="926867"/>
            <a:ext cx="6937375" cy="457200"/>
          </a:xfrm>
        </p:spPr>
        <p:txBody>
          <a:bodyPr/>
          <a:lstStyle>
            <a:lvl1pPr marL="0" indent="0">
              <a:buNone/>
              <a:defRPr b="1">
                <a:solidFill>
                  <a:schemeClr val="tx2">
                    <a:lumMod val="65000"/>
                    <a:lumOff val="35000"/>
                  </a:schemeClr>
                </a:solidFill>
                <a:latin typeface="+mj-lt"/>
              </a:defRPr>
            </a:lvl1pPr>
          </a:lstStyle>
          <a:p>
            <a:pPr lvl="0"/>
            <a:r>
              <a:rPr lang="en-US" dirty="0" smtClean="0"/>
              <a:t>Click to edit Master text styles</a:t>
            </a:r>
          </a:p>
        </p:txBody>
      </p:sp>
    </p:spTree>
    <p:extLst>
      <p:ext uri="{BB962C8B-B14F-4D97-AF65-F5344CB8AC3E}">
        <p14:creationId xmlns:p14="http://schemas.microsoft.com/office/powerpoint/2010/main" val="2021116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4_General Text">
    <p:spTree>
      <p:nvGrpSpPr>
        <p:cNvPr id="1" name=""/>
        <p:cNvGrpSpPr/>
        <p:nvPr/>
      </p:nvGrpSpPr>
      <p:grpSpPr>
        <a:xfrm>
          <a:off x="0" y="0"/>
          <a:ext cx="0" cy="0"/>
          <a:chOff x="0" y="0"/>
          <a:chExt cx="0" cy="0"/>
        </a:xfrm>
      </p:grpSpPr>
      <p:sp>
        <p:nvSpPr>
          <p:cNvPr id="9" name="Text Placeholder 8"/>
          <p:cNvSpPr>
            <a:spLocks noGrp="1"/>
          </p:cNvSpPr>
          <p:nvPr>
            <p:ph type="body" sz="quarter" idx="14"/>
          </p:nvPr>
        </p:nvSpPr>
        <p:spPr>
          <a:xfrm>
            <a:off x="293689" y="1527048"/>
            <a:ext cx="8566151" cy="4672584"/>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5"/>
          </p:nvPr>
        </p:nvSpPr>
        <p:spPr/>
        <p:txBody>
          <a:bodyPr/>
          <a:lstStyle/>
          <a:p>
            <a:endParaRPr lang="en-US" dirty="0">
              <a:solidFill>
                <a:srgbClr val="002147">
                  <a:tint val="75000"/>
                </a:srgbClr>
              </a:solidFill>
            </a:endParaRPr>
          </a:p>
        </p:txBody>
      </p:sp>
      <p:sp>
        <p:nvSpPr>
          <p:cNvPr id="8" name="Footer Placeholder 7"/>
          <p:cNvSpPr>
            <a:spLocks noGrp="1"/>
          </p:cNvSpPr>
          <p:nvPr>
            <p:ph type="ftr" sz="quarter" idx="16"/>
          </p:nvPr>
        </p:nvSpPr>
        <p:spPr/>
        <p:txBody>
          <a:bodyPr/>
          <a:lstStyle/>
          <a:p>
            <a:pPr>
              <a:defRPr/>
            </a:pPr>
            <a:r>
              <a:rPr lang="en-US" smtClean="0">
                <a:solidFill>
                  <a:srgbClr val="747679"/>
                </a:solidFill>
              </a:rPr>
              <a:t>Oxford Research Encyclopedias</a:t>
            </a:r>
            <a:endParaRPr lang="en-US" dirty="0">
              <a:solidFill>
                <a:srgbClr val="747679"/>
              </a:solidFill>
            </a:endParaRPr>
          </a:p>
        </p:txBody>
      </p:sp>
      <p:sp>
        <p:nvSpPr>
          <p:cNvPr id="10" name="Slide Number Placeholder 9"/>
          <p:cNvSpPr>
            <a:spLocks noGrp="1"/>
          </p:cNvSpPr>
          <p:nvPr>
            <p:ph type="sldNum" sz="quarter" idx="17"/>
          </p:nvPr>
        </p:nvSpPr>
        <p:spPr/>
        <p:txBody>
          <a:bodyPr/>
          <a:lstStyle/>
          <a:p>
            <a:pPr>
              <a:defRPr/>
            </a:pPr>
            <a:fld id="{0CDCA61D-8894-4AC4-8131-551F456BE214}" type="slidenum">
              <a:rPr lang="en-US" smtClean="0"/>
              <a:pPr>
                <a:defRPr/>
              </a:pPr>
              <a:t>‹#›</a:t>
            </a:fld>
            <a:endParaRPr lang="en-US" dirty="0"/>
          </a:p>
        </p:txBody>
      </p:sp>
      <p:sp>
        <p:nvSpPr>
          <p:cNvPr id="7" name="Title 1"/>
          <p:cNvSpPr>
            <a:spLocks noGrp="1"/>
          </p:cNvSpPr>
          <p:nvPr>
            <p:ph type="title"/>
          </p:nvPr>
        </p:nvSpPr>
        <p:spPr>
          <a:xfrm>
            <a:off x="287338" y="360727"/>
            <a:ext cx="6937375" cy="541091"/>
          </a:xfrm>
        </p:spPr>
        <p:txBody>
          <a:bodyPr/>
          <a:lstStyle/>
          <a:p>
            <a:r>
              <a:rPr lang="en-US" dirty="0" smtClean="0"/>
              <a:t>Click to edit Master title style</a:t>
            </a:r>
            <a:endParaRPr lang="en-US" dirty="0"/>
          </a:p>
        </p:txBody>
      </p:sp>
      <p:sp>
        <p:nvSpPr>
          <p:cNvPr id="11" name="Text Placeholder 7"/>
          <p:cNvSpPr>
            <a:spLocks noGrp="1"/>
          </p:cNvSpPr>
          <p:nvPr>
            <p:ph type="body" sz="quarter" idx="13"/>
          </p:nvPr>
        </p:nvSpPr>
        <p:spPr>
          <a:xfrm>
            <a:off x="287338" y="926867"/>
            <a:ext cx="6937375" cy="457200"/>
          </a:xfrm>
        </p:spPr>
        <p:txBody>
          <a:bodyPr/>
          <a:lstStyle>
            <a:lvl1pPr marL="0" indent="0">
              <a:buNone/>
              <a:defRPr b="1">
                <a:solidFill>
                  <a:schemeClr val="tx2">
                    <a:lumMod val="65000"/>
                    <a:lumOff val="35000"/>
                  </a:schemeClr>
                </a:solidFill>
                <a:latin typeface="+mj-lt"/>
              </a:defRPr>
            </a:lvl1pPr>
          </a:lstStyle>
          <a:p>
            <a:pPr lvl="0"/>
            <a:r>
              <a:rPr lang="en-US" dirty="0" smtClean="0"/>
              <a:t>Click to edit Master text styles</a:t>
            </a:r>
          </a:p>
        </p:txBody>
      </p:sp>
    </p:spTree>
    <p:extLst>
      <p:ext uri="{BB962C8B-B14F-4D97-AF65-F5344CB8AC3E}">
        <p14:creationId xmlns:p14="http://schemas.microsoft.com/office/powerpoint/2010/main" val="729247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13"/>
          <p:cNvSpPr/>
          <p:nvPr userDrawn="1"/>
        </p:nvSpPr>
        <p:spPr>
          <a:xfrm>
            <a:off x="0" y="0"/>
            <a:ext cx="650334" cy="476672"/>
          </a:xfrm>
          <a:custGeom>
            <a:avLst/>
            <a:gdLst>
              <a:gd name="connsiteX0" fmla="*/ 0 w 704528"/>
              <a:gd name="connsiteY0" fmla="*/ 0 h 476672"/>
              <a:gd name="connsiteX1" fmla="*/ 704528 w 704528"/>
              <a:gd name="connsiteY1" fmla="*/ 0 h 476672"/>
              <a:gd name="connsiteX2" fmla="*/ 704528 w 704528"/>
              <a:gd name="connsiteY2" fmla="*/ 476672 h 476672"/>
              <a:gd name="connsiteX3" fmla="*/ 0 w 704528"/>
              <a:gd name="connsiteY3" fmla="*/ 476672 h 476672"/>
              <a:gd name="connsiteX4" fmla="*/ 0 w 704528"/>
              <a:gd name="connsiteY4" fmla="*/ 0 h 476672"/>
              <a:gd name="connsiteX0" fmla="*/ 0 w 712479"/>
              <a:gd name="connsiteY0" fmla="*/ 0 h 476672"/>
              <a:gd name="connsiteX1" fmla="*/ 704528 w 712479"/>
              <a:gd name="connsiteY1" fmla="*/ 0 h 476672"/>
              <a:gd name="connsiteX2" fmla="*/ 712479 w 712479"/>
              <a:gd name="connsiteY2" fmla="*/ 476672 h 476672"/>
              <a:gd name="connsiteX3" fmla="*/ 0 w 712479"/>
              <a:gd name="connsiteY3" fmla="*/ 476672 h 476672"/>
              <a:gd name="connsiteX4" fmla="*/ 0 w 712479"/>
              <a:gd name="connsiteY4" fmla="*/ 0 h 47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479" h="476672">
                <a:moveTo>
                  <a:pt x="0" y="0"/>
                </a:moveTo>
                <a:lnTo>
                  <a:pt x="704528" y="0"/>
                </a:lnTo>
                <a:lnTo>
                  <a:pt x="712479" y="476672"/>
                </a:lnTo>
                <a:lnTo>
                  <a:pt x="0" y="47667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40953723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880629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061851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0230215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158353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1942908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77994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465050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63443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738711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32587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9" name="Text Placeholder 8"/>
          <p:cNvSpPr>
            <a:spLocks noGrp="1"/>
          </p:cNvSpPr>
          <p:nvPr>
            <p:ph type="body" sz="quarter" idx="14" hasCustomPrompt="1"/>
          </p:nvPr>
        </p:nvSpPr>
        <p:spPr>
          <a:xfrm>
            <a:off x="293688" y="2110852"/>
            <a:ext cx="8566150" cy="4267723"/>
          </a:xfrm>
          <a:noFill/>
          <a:ln>
            <a:noFill/>
          </a:ln>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Content Placeholder 2"/>
          <p:cNvSpPr>
            <a:spLocks noGrp="1"/>
          </p:cNvSpPr>
          <p:nvPr>
            <p:ph idx="1" hasCustomPrompt="1"/>
          </p:nvPr>
        </p:nvSpPr>
        <p:spPr>
          <a:xfrm>
            <a:off x="288000" y="2243138"/>
            <a:ext cx="8572904" cy="4135437"/>
          </a:xfrm>
        </p:spPr>
        <p:txBody>
          <a:bodyPr/>
          <a:lstStyle>
            <a:lvl1pPr>
              <a:buNone/>
              <a:defRPr baseline="0"/>
            </a:lvl1pPr>
          </a:lstStyle>
          <a:p>
            <a:pPr lvl="0"/>
            <a:r>
              <a:rPr lang="en-GB" dirty="0" smtClean="0"/>
              <a:t>Click icon to add element</a:t>
            </a:r>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85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0" name="Text Placeholder 9"/>
          <p:cNvSpPr>
            <a:spLocks noGrp="1"/>
          </p:cNvSpPr>
          <p:nvPr>
            <p:ph type="body" sz="quarter" idx="13" hasCustomPrompt="1"/>
          </p:nvPr>
        </p:nvSpPr>
        <p:spPr>
          <a:xfrm>
            <a:off x="5088334" y="5852688"/>
            <a:ext cx="3760392" cy="525886"/>
          </a:xfrm>
          <a:solidFill>
            <a:srgbClr val="717EBD"/>
          </a:solidFill>
        </p:spPr>
        <p:txBody>
          <a:bodyPr lIns="144000" tIns="108000" bIns="108000" anchor="b" anchorCtr="0">
            <a:spAutoFit/>
          </a:bodyPr>
          <a:lstStyle>
            <a:lvl1pPr marL="0" indent="0">
              <a:spcBef>
                <a:spcPts val="0"/>
              </a:spcBef>
              <a:buFontTx/>
              <a:buNone/>
              <a:defRPr sz="2000" b="1" i="0">
                <a:solidFill>
                  <a:srgbClr val="FFFFFF"/>
                </a:solidFill>
              </a:defRPr>
            </a:lvl1pPr>
          </a:lstStyle>
          <a:p>
            <a:pPr lvl="0"/>
            <a:r>
              <a:rPr lang="en-GB" dirty="0" smtClean="0"/>
              <a:t>Click to add annotation text</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4068000" cy="4159222"/>
          </a:xfrm>
        </p:spPr>
        <p:txBody>
          <a:bodyPr/>
          <a:lstStyle>
            <a:lvl1pPr>
              <a:buNone/>
              <a:defRPr/>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645466" y="2117185"/>
            <a:ext cx="4211470" cy="4261389"/>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356000" y="2243138"/>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level5</a:t>
            </a:r>
            <a:endParaRPr lang="en-US" dirty="0"/>
          </a:p>
        </p:txBody>
      </p:sp>
      <p:sp>
        <p:nvSpPr>
          <p:cNvPr id="9" name="Picture Placeholder 8"/>
          <p:cNvSpPr>
            <a:spLocks noGrp="1"/>
          </p:cNvSpPr>
          <p:nvPr>
            <p:ph type="pic" sz="quarter" idx="14"/>
          </p:nvPr>
        </p:nvSpPr>
        <p:spPr>
          <a:xfrm>
            <a:off x="288000" y="2243138"/>
            <a:ext cx="40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Colour </a:t>
            </a:r>
            <a:r>
              <a:rPr lang="en-GB" dirty="0" err="1" smtClean="0"/>
              <a:t>Pallette</a:t>
            </a:r>
            <a:endParaRPr lang="en-US" dirty="0"/>
          </a:p>
        </p:txBody>
      </p:sp>
      <p:sp>
        <p:nvSpPr>
          <p:cNvPr id="5" name="Text Placeholder 22"/>
          <p:cNvSpPr>
            <a:spLocks noGrp="1"/>
          </p:cNvSpPr>
          <p:nvPr userDrawn="1">
            <p:ph type="body" sz="quarter" idx="12" hasCustomPrompt="1"/>
          </p:nvPr>
        </p:nvSpPr>
        <p:spPr>
          <a:xfrm>
            <a:off x="287338" y="1269657"/>
            <a:ext cx="1486532" cy="485775"/>
          </a:xfrm>
        </p:spPr>
        <p:txBody>
          <a:bodyPr/>
          <a:lstStyle>
            <a:lvl1pPr>
              <a:buNone/>
              <a:defRPr>
                <a:solidFill>
                  <a:srgbClr val="747679"/>
                </a:solidFill>
              </a:defRPr>
            </a:lvl1pPr>
          </a:lstStyle>
          <a:p>
            <a:r>
              <a:rPr lang="en-US" dirty="0" smtClean="0"/>
              <a:t>Primary</a:t>
            </a:r>
            <a:endParaRPr lang="en-US" dirty="0"/>
          </a:p>
        </p:txBody>
      </p:sp>
      <p:sp>
        <p:nvSpPr>
          <p:cNvPr id="6" name="Rectangle 5"/>
          <p:cNvSpPr/>
          <p:nvPr userDrawn="1"/>
        </p:nvSpPr>
        <p:spPr>
          <a:xfrm>
            <a:off x="3859685" y="5486400"/>
            <a:ext cx="1634067" cy="1154668"/>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t>R: 137</a:t>
            </a:r>
          </a:p>
          <a:p>
            <a:r>
              <a:rPr lang="en-US" dirty="0" smtClean="0"/>
              <a:t>G: 138</a:t>
            </a:r>
          </a:p>
          <a:p>
            <a:r>
              <a:rPr lang="en-US" dirty="0" smtClean="0"/>
              <a:t>B: 23</a:t>
            </a:r>
            <a:endParaRPr lang="en-US" dirty="0"/>
          </a:p>
        </p:txBody>
      </p:sp>
      <p:sp>
        <p:nvSpPr>
          <p:cNvPr id="7" name="Rectangle 6"/>
          <p:cNvSpPr/>
          <p:nvPr userDrawn="1"/>
        </p:nvSpPr>
        <p:spPr>
          <a:xfrm>
            <a:off x="3859685" y="3182679"/>
            <a:ext cx="1634067" cy="1058333"/>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156</a:t>
            </a:r>
          </a:p>
          <a:p>
            <a:r>
              <a:rPr lang="en-US" dirty="0" smtClean="0"/>
              <a:t>G: 19</a:t>
            </a:r>
          </a:p>
          <a:p>
            <a:r>
              <a:rPr lang="en-US" dirty="0" smtClean="0"/>
              <a:t>B: 46</a:t>
            </a:r>
            <a:endParaRPr lang="en-US" dirty="0"/>
          </a:p>
        </p:txBody>
      </p:sp>
      <p:sp>
        <p:nvSpPr>
          <p:cNvPr id="8" name="Rectangle 7"/>
          <p:cNvSpPr/>
          <p:nvPr userDrawn="1"/>
        </p:nvSpPr>
        <p:spPr>
          <a:xfrm>
            <a:off x="3859685" y="4291412"/>
            <a:ext cx="1634067" cy="1154668"/>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93</a:t>
            </a:r>
          </a:p>
          <a:p>
            <a:r>
              <a:rPr lang="en-US" dirty="0" smtClean="0"/>
              <a:t>G: 75</a:t>
            </a:r>
          </a:p>
          <a:p>
            <a:r>
              <a:rPr lang="en-US" dirty="0" smtClean="0"/>
              <a:t>B: 10</a:t>
            </a:r>
            <a:endParaRPr lang="en-US" dirty="0"/>
          </a:p>
        </p:txBody>
      </p:sp>
      <p:sp>
        <p:nvSpPr>
          <p:cNvPr id="9" name="Rectangle 8"/>
          <p:cNvSpPr/>
          <p:nvPr userDrawn="1"/>
        </p:nvSpPr>
        <p:spPr>
          <a:xfrm>
            <a:off x="7234146" y="4291605"/>
            <a:ext cx="1634067" cy="1154668"/>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113</a:t>
            </a:r>
          </a:p>
          <a:p>
            <a:r>
              <a:rPr lang="en-US" dirty="0" smtClean="0"/>
              <a:t>G: 126</a:t>
            </a:r>
          </a:p>
          <a:p>
            <a:r>
              <a:rPr lang="en-US" dirty="0" smtClean="0"/>
              <a:t>B: 189</a:t>
            </a:r>
            <a:endParaRPr lang="en-US" dirty="0"/>
          </a:p>
        </p:txBody>
      </p:sp>
      <p:sp>
        <p:nvSpPr>
          <p:cNvPr id="10" name="Rectangle 9"/>
          <p:cNvSpPr/>
          <p:nvPr userDrawn="1"/>
        </p:nvSpPr>
        <p:spPr>
          <a:xfrm>
            <a:off x="304800" y="5486400"/>
            <a:ext cx="1634067" cy="1154668"/>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rtlCol="0" anchor="ctr"/>
          <a:lstStyle/>
          <a:p>
            <a:r>
              <a:rPr lang="en-US" dirty="0" smtClean="0"/>
              <a:t>R: 116</a:t>
            </a:r>
          </a:p>
          <a:p>
            <a:r>
              <a:rPr lang="en-US" dirty="0" smtClean="0"/>
              <a:t>G: 118</a:t>
            </a:r>
          </a:p>
          <a:p>
            <a:r>
              <a:rPr lang="en-US" dirty="0" smtClean="0"/>
              <a:t>B: 121</a:t>
            </a:r>
            <a:endParaRPr lang="en-US" dirty="0"/>
          </a:p>
        </p:txBody>
      </p:sp>
      <p:sp>
        <p:nvSpPr>
          <p:cNvPr id="11" name="Rectangle 10"/>
          <p:cNvSpPr/>
          <p:nvPr userDrawn="1"/>
        </p:nvSpPr>
        <p:spPr>
          <a:xfrm>
            <a:off x="5539590" y="5485184"/>
            <a:ext cx="1634067" cy="1154668"/>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74</a:t>
            </a:r>
          </a:p>
          <a:p>
            <a:r>
              <a:rPr lang="en-US" dirty="0" smtClean="0"/>
              <a:t>G: 25</a:t>
            </a:r>
          </a:p>
          <a:p>
            <a:r>
              <a:rPr lang="en-US" dirty="0" smtClean="0"/>
              <a:t>B: 19</a:t>
            </a:r>
            <a:endParaRPr lang="en-US" dirty="0"/>
          </a:p>
        </p:txBody>
      </p:sp>
      <p:sp>
        <p:nvSpPr>
          <p:cNvPr id="12" name="Rectangle 11"/>
          <p:cNvSpPr/>
          <p:nvPr userDrawn="1"/>
        </p:nvSpPr>
        <p:spPr>
          <a:xfrm>
            <a:off x="5544814" y="3190731"/>
            <a:ext cx="1634067" cy="105833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189</a:t>
            </a:r>
          </a:p>
          <a:p>
            <a:r>
              <a:rPr lang="en-US" dirty="0" smtClean="0"/>
              <a:t>G: 120</a:t>
            </a:r>
          </a:p>
          <a:p>
            <a:r>
              <a:rPr lang="en-US" dirty="0" smtClean="0"/>
              <a:t>B: 36</a:t>
            </a:r>
            <a:endParaRPr lang="en-US" dirty="0"/>
          </a:p>
        </p:txBody>
      </p:sp>
      <p:sp>
        <p:nvSpPr>
          <p:cNvPr id="13" name="Rectangle 12"/>
          <p:cNvSpPr/>
          <p:nvPr userDrawn="1"/>
        </p:nvSpPr>
        <p:spPr>
          <a:xfrm>
            <a:off x="5544444" y="4291612"/>
            <a:ext cx="1634067" cy="1154668"/>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231</a:t>
            </a:r>
          </a:p>
          <a:p>
            <a:r>
              <a:rPr lang="en-US" dirty="0" smtClean="0"/>
              <a:t>G: 181</a:t>
            </a:r>
          </a:p>
          <a:p>
            <a:r>
              <a:rPr lang="en-US" dirty="0" smtClean="0"/>
              <a:t>B: 19</a:t>
            </a:r>
            <a:endParaRPr lang="en-US" dirty="0"/>
          </a:p>
        </p:txBody>
      </p:sp>
      <p:sp>
        <p:nvSpPr>
          <p:cNvPr id="14" name="Rectangle 13"/>
          <p:cNvSpPr/>
          <p:nvPr userDrawn="1"/>
        </p:nvSpPr>
        <p:spPr>
          <a:xfrm>
            <a:off x="7239370" y="1924631"/>
            <a:ext cx="1634067" cy="122498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232</a:t>
            </a:r>
          </a:p>
          <a:p>
            <a:r>
              <a:rPr lang="en-US" dirty="0" smtClean="0"/>
              <a:t>G: 211</a:t>
            </a:r>
          </a:p>
          <a:p>
            <a:r>
              <a:rPr lang="en-US" dirty="0" smtClean="0"/>
              <a:t>B: 165</a:t>
            </a:r>
            <a:endParaRPr lang="en-US" dirty="0"/>
          </a:p>
        </p:txBody>
      </p:sp>
      <p:sp>
        <p:nvSpPr>
          <p:cNvPr id="15" name="Rectangle 14"/>
          <p:cNvSpPr/>
          <p:nvPr userDrawn="1"/>
        </p:nvSpPr>
        <p:spPr>
          <a:xfrm>
            <a:off x="7239370" y="3190732"/>
            <a:ext cx="1634067" cy="105833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220</a:t>
            </a:r>
          </a:p>
          <a:p>
            <a:r>
              <a:rPr lang="en-US" dirty="0" smtClean="0"/>
              <a:t>G: 145</a:t>
            </a:r>
          </a:p>
          <a:p>
            <a:r>
              <a:rPr lang="en-US" dirty="0" smtClean="0"/>
              <a:t>B: 174</a:t>
            </a:r>
            <a:endParaRPr lang="en-US" dirty="0"/>
          </a:p>
        </p:txBody>
      </p:sp>
      <p:sp>
        <p:nvSpPr>
          <p:cNvPr id="16" name="Rectangle 15"/>
          <p:cNvSpPr/>
          <p:nvPr userDrawn="1"/>
        </p:nvSpPr>
        <p:spPr>
          <a:xfrm>
            <a:off x="304800" y="1920720"/>
            <a:ext cx="1634067" cy="122498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0</a:t>
            </a:r>
          </a:p>
          <a:p>
            <a:r>
              <a:rPr lang="en-US" dirty="0" smtClean="0"/>
              <a:t>G: 33</a:t>
            </a:r>
          </a:p>
          <a:p>
            <a:r>
              <a:rPr lang="en-US" dirty="0" smtClean="0"/>
              <a:t>B: 71</a:t>
            </a:r>
            <a:endParaRPr lang="en-US" dirty="0"/>
          </a:p>
        </p:txBody>
      </p:sp>
      <p:sp>
        <p:nvSpPr>
          <p:cNvPr id="17" name="Text Placeholder 22"/>
          <p:cNvSpPr>
            <a:spLocks noGrp="1"/>
          </p:cNvSpPr>
          <p:nvPr userDrawn="1">
            <p:ph type="body" sz="quarter" idx="13" hasCustomPrompt="1"/>
          </p:nvPr>
        </p:nvSpPr>
        <p:spPr>
          <a:xfrm>
            <a:off x="3865326" y="1269657"/>
            <a:ext cx="2887487" cy="485775"/>
          </a:xfrm>
        </p:spPr>
        <p:txBody>
          <a:bodyPr/>
          <a:lstStyle>
            <a:lvl1pPr>
              <a:buNone/>
              <a:defRPr>
                <a:solidFill>
                  <a:srgbClr val="747679"/>
                </a:solidFill>
              </a:defRPr>
            </a:lvl1pPr>
          </a:lstStyle>
          <a:p>
            <a:r>
              <a:rPr lang="en-US" dirty="0" smtClean="0"/>
              <a:t>Secondary</a:t>
            </a:r>
            <a:endParaRPr lang="en-US" dirty="0"/>
          </a:p>
        </p:txBody>
      </p:sp>
      <p:sp>
        <p:nvSpPr>
          <p:cNvPr id="18" name="Rectangle 17"/>
          <p:cNvSpPr/>
          <p:nvPr userDrawn="1"/>
        </p:nvSpPr>
        <p:spPr>
          <a:xfrm>
            <a:off x="304800" y="4289011"/>
            <a:ext cx="1634067" cy="115466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t>R: 0</a:t>
            </a:r>
          </a:p>
          <a:p>
            <a:r>
              <a:rPr lang="en-US" dirty="0" smtClean="0"/>
              <a:t>G: 0</a:t>
            </a:r>
          </a:p>
          <a:p>
            <a:r>
              <a:rPr lang="en-US" dirty="0" smtClean="0"/>
              <a:t>B: 0</a:t>
            </a:r>
            <a:endParaRPr lang="en-US" dirty="0"/>
          </a:p>
        </p:txBody>
      </p:sp>
      <p:sp>
        <p:nvSpPr>
          <p:cNvPr id="19" name="Rectangle 18"/>
          <p:cNvSpPr/>
          <p:nvPr userDrawn="1"/>
        </p:nvSpPr>
        <p:spPr>
          <a:xfrm>
            <a:off x="3859685" y="1920720"/>
            <a:ext cx="1634067" cy="122498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0</a:t>
            </a:r>
          </a:p>
          <a:p>
            <a:r>
              <a:rPr lang="en-US" dirty="0" smtClean="0"/>
              <a:t>G: 130</a:t>
            </a:r>
          </a:p>
          <a:p>
            <a:r>
              <a:rPr lang="en-US" dirty="0" smtClean="0"/>
              <a:t>B: 192</a:t>
            </a:r>
            <a:endParaRPr lang="en-US" dirty="0"/>
          </a:p>
        </p:txBody>
      </p:sp>
      <p:sp>
        <p:nvSpPr>
          <p:cNvPr id="20" name="Rectangle 19"/>
          <p:cNvSpPr/>
          <p:nvPr userDrawn="1"/>
        </p:nvSpPr>
        <p:spPr>
          <a:xfrm>
            <a:off x="5544814" y="1924629"/>
            <a:ext cx="1634067" cy="122498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75</a:t>
            </a:r>
          </a:p>
          <a:p>
            <a:r>
              <a:rPr lang="en-US" dirty="0" smtClean="0"/>
              <a:t>G: 50</a:t>
            </a:r>
          </a:p>
          <a:p>
            <a:r>
              <a:rPr lang="en-US" dirty="0" smtClean="0"/>
              <a:t>B: 66</a:t>
            </a:r>
            <a:endParaRPr lang="en-US" dirty="0"/>
          </a:p>
        </p:txBody>
      </p:sp>
      <p:sp>
        <p:nvSpPr>
          <p:cNvPr id="23" name="Rectangle 22"/>
          <p:cNvSpPr/>
          <p:nvPr userDrawn="1"/>
        </p:nvSpPr>
        <p:spPr>
          <a:xfrm>
            <a:off x="7239000" y="5494706"/>
            <a:ext cx="1634067" cy="1154668"/>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rtlCol="0" anchor="ctr"/>
          <a:lstStyle/>
          <a:p>
            <a:r>
              <a:rPr lang="en-US" dirty="0" smtClean="0">
                <a:solidFill>
                  <a:schemeClr val="tx1"/>
                </a:solidFill>
              </a:rPr>
              <a:t>R: 231</a:t>
            </a:r>
          </a:p>
          <a:p>
            <a:r>
              <a:rPr lang="en-US" dirty="0" smtClean="0">
                <a:solidFill>
                  <a:schemeClr val="tx1"/>
                </a:solidFill>
              </a:rPr>
              <a:t>G: 231</a:t>
            </a:r>
          </a:p>
          <a:p>
            <a:r>
              <a:rPr lang="en-US" dirty="0" smtClean="0">
                <a:solidFill>
                  <a:schemeClr val="tx1"/>
                </a:solidFill>
              </a:rPr>
              <a:t>B: 231</a:t>
            </a:r>
            <a:endParaRPr lang="en-US" dirty="0">
              <a:solidFill>
                <a:schemeClr val="tx1"/>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General Text">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3600" b="0" i="0" baseline="0">
                <a:solidFill>
                  <a:srgbClr val="002147"/>
                </a:solidFill>
                <a:latin typeface="+mj-lt"/>
              </a:defRPr>
            </a:lvl1pPr>
          </a:lstStyle>
          <a:p>
            <a:pPr lvl="0"/>
            <a:r>
              <a:rPr lang="en-US" dirty="0" smtClean="0"/>
              <a:t>Click to edit Master text styles</a:t>
            </a:r>
          </a:p>
        </p:txBody>
      </p:sp>
      <p:sp>
        <p:nvSpPr>
          <p:cNvPr id="9" name="Text Placeholder 8"/>
          <p:cNvSpPr>
            <a:spLocks noGrp="1"/>
          </p:cNvSpPr>
          <p:nvPr>
            <p:ph type="body" sz="quarter" idx="14"/>
          </p:nvPr>
        </p:nvSpPr>
        <p:spPr>
          <a:xfrm>
            <a:off x="293688" y="2110852"/>
            <a:ext cx="8566150" cy="4267723"/>
          </a:xfrm>
          <a:noFill/>
          <a:ln>
            <a:noFill/>
          </a:ln>
        </p:spPr>
        <p:txBody>
          <a:bodyPr/>
          <a:lstStyle>
            <a:lvl1pPr>
              <a:defRPr sz="2600" baseline="0">
                <a:solidFill>
                  <a:srgbClr val="777777"/>
                </a:solidFill>
              </a:defRPr>
            </a:lvl1pPr>
            <a:lvl2pPr>
              <a:defRPr baseline="0">
                <a:solidFill>
                  <a:srgbClr val="777777"/>
                </a:solidFill>
              </a:defRPr>
            </a:lvl2pPr>
            <a:lvl3pPr>
              <a:defRPr baseline="0">
                <a:solidFill>
                  <a:srgbClr val="777777"/>
                </a:solidFill>
              </a:defRPr>
            </a:lvl3pPr>
            <a:lvl4pPr>
              <a:defRPr baseline="0">
                <a:solidFill>
                  <a:srgbClr val="777777"/>
                </a:solidFill>
              </a:defRPr>
            </a:lvl4pPr>
            <a:lvl5pPr>
              <a:defRPr baseline="0">
                <a:solidFill>
                  <a:srgbClr val="77777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5"/>
          </p:nvPr>
        </p:nvSpPr>
        <p:spPr/>
        <p:txBody>
          <a:bodyPr/>
          <a:lstStyle>
            <a:lvl1pPr>
              <a:defRPr/>
            </a:lvl1pPr>
          </a:lstStyle>
          <a:p>
            <a:pPr>
              <a:defRPr/>
            </a:pPr>
            <a:fld id="{0F1910A4-4ED5-4D79-9536-34EF5838D468}" type="slidenum">
              <a:rPr lang="en-US"/>
              <a:pPr>
                <a:defRPr/>
              </a:pPr>
              <a:t>‹#›</a:t>
            </a:fld>
            <a:endParaRPr lang="en-US" dirty="0"/>
          </a:p>
        </p:txBody>
      </p:sp>
    </p:spTree>
    <p:extLst>
      <p:ext uri="{BB962C8B-B14F-4D97-AF65-F5344CB8AC3E}">
        <p14:creationId xmlns:p14="http://schemas.microsoft.com/office/powerpoint/2010/main" val="3550179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B66C4C-F3F4-4D7E-B7B0-AC9E08AEBAD0}" type="datetimeFigureOut">
              <a:rPr lang="en-GB" smtClean="0"/>
              <a:t>20/03/2018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808BE8-7A5E-4DBD-A7E8-2D6319AA99A7}" type="slidenum">
              <a:rPr lang="en-GB" smtClean="0"/>
              <a:t>‹#›</a:t>
            </a:fld>
            <a:endParaRPr lang="en-GB"/>
          </a:p>
        </p:txBody>
      </p:sp>
    </p:spTree>
    <p:extLst>
      <p:ext uri="{BB962C8B-B14F-4D97-AF65-F5344CB8AC3E}">
        <p14:creationId xmlns:p14="http://schemas.microsoft.com/office/powerpoint/2010/main" val="3351039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D76488-C3FD-4119-973E-DF58AD723E5A}" type="datetimeFigureOut">
              <a:rPr lang="en-GB" smtClean="0"/>
              <a:t>20/03/2018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CAE26-D536-4BAC-8216-8085D20664CA}" type="slidenum">
              <a:rPr lang="en-GB" smtClean="0"/>
              <a:t>‹#›</a:t>
            </a:fld>
            <a:endParaRPr lang="en-GB"/>
          </a:p>
        </p:txBody>
      </p:sp>
    </p:spTree>
    <p:extLst>
      <p:ext uri="{BB962C8B-B14F-4D97-AF65-F5344CB8AC3E}">
        <p14:creationId xmlns:p14="http://schemas.microsoft.com/office/powerpoint/2010/main" val="20570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algn="ctr" defTabSz="914400" fontAlgn="base">
              <a:spcBef>
                <a:spcPct val="0"/>
              </a:spcBef>
              <a:spcAft>
                <a:spcPct val="0"/>
              </a:spcAft>
              <a:defRPr/>
            </a:pPr>
            <a:endParaRPr lang="en-GB">
              <a:solidFill>
                <a:srgbClr val="002147"/>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3"/>
          <p:cNvSpPr>
            <a:spLocks noGrp="1"/>
          </p:cNvSpPr>
          <p:nvPr>
            <p:ph type="sldNum" sz="quarter" idx="12"/>
          </p:nvPr>
        </p:nvSpPr>
        <p:spPr/>
        <p:txBody>
          <a:bodyPr/>
          <a:lstStyle>
            <a:lvl1pPr>
              <a:defRPr/>
            </a:lvl1pPr>
          </a:lstStyle>
          <a:p>
            <a:pPr>
              <a:defRPr/>
            </a:pPr>
            <a:fld id="{F5CF3130-7F34-4C4E-AC9C-39DA4A837450}"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3615139878"/>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642023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General Elem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000" y="2243138"/>
            <a:ext cx="8572904" cy="4135437"/>
          </a:xfrm>
        </p:spPr>
        <p:txBody>
          <a:bodyPr/>
          <a:lstStyle>
            <a:lvl1pPr>
              <a:buNone/>
              <a:defRPr baseline="0"/>
            </a:lvl1pPr>
          </a:lstStyle>
          <a:p>
            <a:pPr lvl="0"/>
            <a:r>
              <a:rPr lang="en-GB" smtClean="0"/>
              <a:t>Click to edit Master text styles</a:t>
            </a:r>
          </a:p>
        </p:txBody>
      </p:sp>
    </p:spTree>
    <p:extLst>
      <p:ext uri="{BB962C8B-B14F-4D97-AF65-F5344CB8AC3E}">
        <p14:creationId xmlns:p14="http://schemas.microsoft.com/office/powerpoint/2010/main" val="252796858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algn="ctr" defTabSz="914400" fontAlgn="base">
              <a:spcBef>
                <a:spcPct val="0"/>
              </a:spcBef>
              <a:spcAft>
                <a:spcPct val="0"/>
              </a:spcAft>
              <a:defRPr/>
            </a:pPr>
            <a:endParaRPr lang="en-GB">
              <a:solidFill>
                <a:srgbClr val="002147"/>
              </a:solidFill>
            </a:endParaRPr>
          </a:p>
        </p:txBody>
      </p:sp>
      <p:sp>
        <p:nvSpPr>
          <p:cNvPr id="3" name="Footer Placeholder 2"/>
          <p:cNvSpPr>
            <a:spLocks noGrp="1"/>
          </p:cNvSpPr>
          <p:nvPr>
            <p:ph type="ftr" sz="quarter" idx="11"/>
          </p:nvPr>
        </p:nvSpPr>
        <p:spPr/>
        <p:txBody>
          <a:bodyPr/>
          <a:lstStyle>
            <a:lvl1pPr>
              <a:defRPr/>
            </a:lvl1pPr>
          </a:lstStyle>
          <a:p>
            <a:pPr>
              <a:defRPr/>
            </a:pPr>
            <a:endParaRPr lang="en-GB"/>
          </a:p>
        </p:txBody>
      </p:sp>
      <p:sp>
        <p:nvSpPr>
          <p:cNvPr id="4" name="Slide Number Placeholder 3"/>
          <p:cNvSpPr>
            <a:spLocks noGrp="1"/>
          </p:cNvSpPr>
          <p:nvPr>
            <p:ph type="sldNum" sz="quarter" idx="12"/>
          </p:nvPr>
        </p:nvSpPr>
        <p:spPr/>
        <p:txBody>
          <a:bodyPr/>
          <a:lstStyle>
            <a:lvl1pPr>
              <a:defRPr/>
            </a:lvl1pPr>
          </a:lstStyle>
          <a:p>
            <a:pPr>
              <a:defRPr/>
            </a:pPr>
            <a:fld id="{F5CF3130-7F34-4C4E-AC9C-39DA4A837450}" type="slidenum">
              <a:rPr lang="en-GB">
                <a:solidFill>
                  <a:srgbClr val="002147">
                    <a:tint val="75000"/>
                  </a:srgbClr>
                </a:solidFill>
              </a:rPr>
              <a:pPr>
                <a:defRPr/>
              </a:pPr>
              <a:t>‹#›</a:t>
            </a:fld>
            <a:endParaRPr lang="en-GB">
              <a:solidFill>
                <a:srgbClr val="002147">
                  <a:tint val="75000"/>
                </a:srgbClr>
              </a:solidFill>
            </a:endParaRPr>
          </a:p>
        </p:txBody>
      </p:sp>
    </p:spTree>
    <p:extLst>
      <p:ext uri="{BB962C8B-B14F-4D97-AF65-F5344CB8AC3E}">
        <p14:creationId xmlns:p14="http://schemas.microsoft.com/office/powerpoint/2010/main" val="239502933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Gener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US" smtClean="0"/>
              <a:t>Click to edit Master text styles</a:t>
            </a:r>
          </a:p>
        </p:txBody>
      </p:sp>
      <p:sp>
        <p:nvSpPr>
          <p:cNvPr id="9" name="Text Placeholder 8"/>
          <p:cNvSpPr>
            <a:spLocks noGrp="1"/>
          </p:cNvSpPr>
          <p:nvPr>
            <p:ph type="body" sz="quarter" idx="14"/>
          </p:nvPr>
        </p:nvSpPr>
        <p:spPr>
          <a:xfrm>
            <a:off x="293688" y="2110852"/>
            <a:ext cx="8566150" cy="4267723"/>
          </a:xfrm>
          <a:noFill/>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5"/>
          </p:nvPr>
        </p:nvSpPr>
        <p:spPr/>
        <p:txBody>
          <a:bodyPr/>
          <a:lstStyle>
            <a:lvl1pPr>
              <a:defRPr/>
            </a:lvl1pPr>
          </a:lstStyle>
          <a:p>
            <a:pPr>
              <a:defRPr/>
            </a:pPr>
            <a:r>
              <a:rPr lang="en-US"/>
              <a:t>Presentation name </a:t>
            </a:r>
            <a:r>
              <a:rPr lang="en-US" b="0">
                <a:solidFill>
                  <a:srgbClr val="747679"/>
                </a:solidFill>
              </a:rPr>
              <a:t>Presenter Name and Date</a:t>
            </a:r>
          </a:p>
        </p:txBody>
      </p:sp>
      <p:sp>
        <p:nvSpPr>
          <p:cNvPr id="6" name="Slide Number Placeholder 5"/>
          <p:cNvSpPr>
            <a:spLocks noGrp="1"/>
          </p:cNvSpPr>
          <p:nvPr>
            <p:ph type="sldNum" sz="quarter" idx="16"/>
          </p:nvPr>
        </p:nvSpPr>
        <p:spPr/>
        <p:txBody>
          <a:bodyPr/>
          <a:lstStyle>
            <a:lvl1pPr>
              <a:defRPr/>
            </a:lvl1pPr>
          </a:lstStyle>
          <a:p>
            <a:pPr>
              <a:defRPr/>
            </a:pPr>
            <a:fld id="{F04E0B26-9807-4569-8DE6-31B7369E8B5C}" type="slidenum">
              <a:rPr lang="en-US">
                <a:solidFill>
                  <a:srgbClr val="002147">
                    <a:tint val="75000"/>
                  </a:srgbClr>
                </a:solidFill>
              </a:rPr>
              <a:pPr>
                <a:defRPr/>
              </a:pPr>
              <a:t>‹#›</a:t>
            </a:fld>
            <a:endParaRPr lang="en-US" dirty="0">
              <a:solidFill>
                <a:srgbClr val="002147">
                  <a:tint val="75000"/>
                </a:srgbClr>
              </a:solidFill>
            </a:endParaRPr>
          </a:p>
        </p:txBody>
      </p:sp>
    </p:spTree>
    <p:extLst>
      <p:ext uri="{BB962C8B-B14F-4D97-AF65-F5344CB8AC3E}">
        <p14:creationId xmlns:p14="http://schemas.microsoft.com/office/powerpoint/2010/main" val="402955778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General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Content Placeholder 2"/>
          <p:cNvSpPr>
            <a:spLocks noGrp="1"/>
          </p:cNvSpPr>
          <p:nvPr>
            <p:ph idx="1" hasCustomPrompt="1"/>
          </p:nvPr>
        </p:nvSpPr>
        <p:spPr>
          <a:xfrm>
            <a:off x="288000" y="2243138"/>
            <a:ext cx="8572904" cy="4135437"/>
          </a:xfrm>
        </p:spPr>
        <p:txBody>
          <a:bodyPr/>
          <a:lstStyle>
            <a:lvl1pPr>
              <a:buNone/>
              <a:defRPr baseline="0"/>
            </a:lvl1pPr>
          </a:lstStyle>
          <a:p>
            <a:pPr lvl="0"/>
            <a:r>
              <a:rPr lang="en-GB" dirty="0" smtClean="0"/>
              <a:t>Click icon to add element</a:t>
            </a:r>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Tree>
    <p:extLst>
      <p:ext uri="{BB962C8B-B14F-4D97-AF65-F5344CB8AC3E}">
        <p14:creationId xmlns:p14="http://schemas.microsoft.com/office/powerpoint/2010/main" val="3726765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pPr defTabSz="914400" fontAlgn="base">
              <a:spcBef>
                <a:spcPct val="0"/>
              </a:spcBef>
              <a:spcAft>
                <a:spcPct val="0"/>
              </a:spcAft>
              <a:defRPr/>
            </a:pPr>
            <a:endParaRPr lang="en-GB"/>
          </a:p>
        </p:txBody>
      </p:sp>
      <p:sp>
        <p:nvSpPr>
          <p:cNvPr id="6" name="Slide Number Placeholder 5"/>
          <p:cNvSpPr>
            <a:spLocks noGrp="1"/>
          </p:cNvSpPr>
          <p:nvPr>
            <p:ph type="sldNum" sz="quarter" idx="11"/>
          </p:nvPr>
        </p:nvSpPr>
        <p:spPr/>
        <p:txBody>
          <a:bodyPr/>
          <a:lstStyle/>
          <a:p>
            <a:pPr defTabSz="914400" fontAlgn="base">
              <a:spcBef>
                <a:spcPct val="0"/>
              </a:spcBef>
              <a:spcAft>
                <a:spcPct val="0"/>
              </a:spcAft>
              <a:defRPr/>
            </a:pPr>
            <a:fld id="{D059A378-9C1F-4E55-AF28-F088E27516BE}" type="slidenum">
              <a:rPr lang="en-GB" smtClean="0">
                <a:solidFill>
                  <a:srgbClr val="002147">
                    <a:tint val="75000"/>
                  </a:srgbClr>
                </a:solidFill>
              </a:rPr>
              <a:pPr defTabSz="914400" fontAlgn="base">
                <a:spcBef>
                  <a:spcPct val="0"/>
                </a:spcBef>
                <a:spcAft>
                  <a:spcPct val="0"/>
                </a:spcAft>
                <a:defRPr/>
              </a:pPr>
              <a:t>‹#›</a:t>
            </a:fld>
            <a:endParaRPr lang="en-GB">
              <a:solidFill>
                <a:srgbClr val="002147">
                  <a:tint val="75000"/>
                </a:srgbClr>
              </a:solidFill>
            </a:endParaRPr>
          </a:p>
        </p:txBody>
      </p:sp>
    </p:spTree>
    <p:extLst>
      <p:ext uri="{BB962C8B-B14F-4D97-AF65-F5344CB8AC3E}">
        <p14:creationId xmlns:p14="http://schemas.microsoft.com/office/powerpoint/2010/main" val="134182102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D76488-C3FD-4119-973E-DF58AD723E5A}" type="datetimeFigureOut">
              <a:rPr lang="en-GB" smtClean="0"/>
              <a:t>20/03/2018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CAE26-D536-4BAC-8216-8085D20664CA}" type="slidenum">
              <a:rPr lang="en-GB" smtClean="0"/>
              <a:t>‹#›</a:t>
            </a:fld>
            <a:endParaRPr lang="en-GB"/>
          </a:p>
        </p:txBody>
      </p:sp>
    </p:spTree>
    <p:extLst>
      <p:ext uri="{BB962C8B-B14F-4D97-AF65-F5344CB8AC3E}">
        <p14:creationId xmlns:p14="http://schemas.microsoft.com/office/powerpoint/2010/main" val="3299016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67544" y="1844824"/>
            <a:ext cx="8229600" cy="434908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Slide Number Placeholder 5"/>
          <p:cNvSpPr>
            <a:spLocks noGrp="1"/>
          </p:cNvSpPr>
          <p:nvPr>
            <p:ph type="sldNum" sz="quarter" idx="12"/>
          </p:nvPr>
        </p:nvSpPr>
        <p:spPr/>
        <p:txBody>
          <a:bodyPr/>
          <a:lstStyle/>
          <a:p>
            <a:fld id="{ADF44745-CA30-46BB-93E5-1FDAE3897B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8216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67544" y="1772816"/>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92895"/>
            <a:ext cx="4040188" cy="363326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44008" y="1772816"/>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92895"/>
            <a:ext cx="4041775" cy="3633267"/>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9" name="Slide Number Placeholder 8"/>
          <p:cNvSpPr>
            <a:spLocks noGrp="1"/>
          </p:cNvSpPr>
          <p:nvPr>
            <p:ph type="sldNum" sz="quarter" idx="12"/>
          </p:nvPr>
        </p:nvSpPr>
        <p:spPr/>
        <p:txBody>
          <a:bodyPr/>
          <a:lstStyle/>
          <a:p>
            <a:fld id="{ADF44745-CA30-46BB-93E5-1FDAE3897B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58135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GB" dirty="0"/>
          </a:p>
        </p:txBody>
      </p:sp>
      <p:sp>
        <p:nvSpPr>
          <p:cNvPr id="5" name="Slide Number Placeholder 4"/>
          <p:cNvSpPr>
            <a:spLocks noGrp="1"/>
          </p:cNvSpPr>
          <p:nvPr>
            <p:ph type="sldNum" sz="quarter" idx="12"/>
          </p:nvPr>
        </p:nvSpPr>
        <p:spPr/>
        <p:txBody>
          <a:bodyPr/>
          <a:lstStyle/>
          <a:p>
            <a:fld id="{ADF44745-CA30-46BB-93E5-1FDAE3897B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528784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75D7BB-E051-44AD-BCF7-77EA24BE29B5}" type="datetimeFigureOut">
              <a:rPr lang="en-US" smtClean="0">
                <a:solidFill>
                  <a:prstClr val="black">
                    <a:tint val="75000"/>
                  </a:prstClr>
                </a:solidFill>
              </a:rPr>
              <a:pPr/>
              <a:t>3/20/2018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DC84BF-87D5-4055-A9A7-1CAC91C7A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5421333"/>
      </p:ext>
    </p:extLst>
  </p:cSld>
  <p:clrMapOvr>
    <a:masterClrMapping/>
  </p:clrMapOvr>
  <p:transition spd="slow" advClick="0" advTm="10000">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5D7BB-E051-44AD-BCF7-77EA24BE29B5}" type="datetimeFigureOut">
              <a:rPr lang="en-US" smtClean="0">
                <a:solidFill>
                  <a:prstClr val="black">
                    <a:tint val="75000"/>
                  </a:prstClr>
                </a:solidFill>
              </a:rPr>
              <a:pPr/>
              <a:t>3/20/2018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DC84BF-87D5-4055-A9A7-1CAC91C7A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9141687"/>
      </p:ext>
    </p:extLst>
  </p:cSld>
  <p:clrMapOvr>
    <a:masterClrMapping/>
  </p:clrMapOvr>
  <p:transition spd="slow" advClick="0" advTm="10000">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F75D7BB-E051-44AD-BCF7-77EA24BE29B5}" type="datetimeFigureOut">
              <a:rPr lang="en-US" smtClean="0">
                <a:solidFill>
                  <a:prstClr val="black">
                    <a:tint val="75000"/>
                  </a:prstClr>
                </a:solidFill>
              </a:rPr>
              <a:pPr/>
              <a:t>3/20/2018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DC84BF-87D5-4055-A9A7-1CAC91C7A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908806"/>
      </p:ext>
    </p:extLst>
  </p:cSld>
  <p:clrMapOvr>
    <a:masterClrMapping/>
  </p:clrMapOvr>
  <p:transition spd="slow" advClick="0" advTm="1000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F75D7BB-E051-44AD-BCF7-77EA24BE29B5}" type="datetimeFigureOut">
              <a:rPr lang="en-US" smtClean="0">
                <a:solidFill>
                  <a:prstClr val="black">
                    <a:tint val="75000"/>
                  </a:prstClr>
                </a:solidFill>
              </a:rPr>
              <a:pPr/>
              <a:t>3/20/2018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DC84BF-87D5-4055-A9A7-1CAC91C7A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658916"/>
      </p:ext>
    </p:extLst>
  </p:cSld>
  <p:clrMapOvr>
    <a:masterClrMapping/>
  </p:clrMapOvr>
  <p:transition spd="slow" advClick="0" advTm="10000">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F75D7BB-E051-44AD-BCF7-77EA24BE29B5}" type="datetimeFigureOut">
              <a:rPr lang="en-US" smtClean="0">
                <a:solidFill>
                  <a:prstClr val="black">
                    <a:tint val="75000"/>
                  </a:prstClr>
                </a:solidFill>
              </a:rPr>
              <a:pPr/>
              <a:t>3/20/2018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6DC84BF-87D5-4055-A9A7-1CAC91C7A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37490"/>
      </p:ext>
    </p:extLst>
  </p:cSld>
  <p:clrMapOvr>
    <a:masterClrMapping/>
  </p:clrMapOvr>
  <p:transition spd="slow" advClick="0" advTm="10000">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F75D7BB-E051-44AD-BCF7-77EA24BE29B5}" type="datetimeFigureOut">
              <a:rPr lang="en-US" smtClean="0">
                <a:solidFill>
                  <a:prstClr val="black">
                    <a:tint val="75000"/>
                  </a:prstClr>
                </a:solidFill>
              </a:rPr>
              <a:pPr/>
              <a:t>3/20/2018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6DC84BF-87D5-4055-A9A7-1CAC91C7A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927395"/>
      </p:ext>
    </p:extLst>
  </p:cSld>
  <p:clrMapOvr>
    <a:masterClrMapping/>
  </p:clrMapOvr>
  <p:transition spd="slow" advClick="0" advTm="10000">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5D7BB-E051-44AD-BCF7-77EA24BE29B5}" type="datetimeFigureOut">
              <a:rPr lang="en-US" smtClean="0">
                <a:solidFill>
                  <a:prstClr val="black">
                    <a:tint val="75000"/>
                  </a:prstClr>
                </a:solidFill>
              </a:rPr>
              <a:pPr/>
              <a:t>3/20/2018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6DC84BF-87D5-4055-A9A7-1CAC91C7A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132206"/>
      </p:ext>
    </p:extLst>
  </p:cSld>
  <p:clrMapOvr>
    <a:masterClrMapping/>
  </p:clrMapOvr>
  <p:transition spd="slow" advClick="0" advTm="10000">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5D7BB-E051-44AD-BCF7-77EA24BE29B5}" type="datetimeFigureOut">
              <a:rPr lang="en-US" smtClean="0">
                <a:solidFill>
                  <a:prstClr val="black">
                    <a:tint val="75000"/>
                  </a:prstClr>
                </a:solidFill>
              </a:rPr>
              <a:pPr/>
              <a:t>3/20/2018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DC84BF-87D5-4055-A9A7-1CAC91C7A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3976183"/>
      </p:ext>
    </p:extLst>
  </p:cSld>
  <p:clrMapOvr>
    <a:masterClrMapping/>
  </p:clrMapOvr>
  <p:transition spd="slow" advClick="0" advTm="1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75D7BB-E051-44AD-BCF7-77EA24BE29B5}" type="datetimeFigureOut">
              <a:rPr lang="en-US" smtClean="0">
                <a:solidFill>
                  <a:prstClr val="black">
                    <a:tint val="75000"/>
                  </a:prstClr>
                </a:solidFill>
              </a:rPr>
              <a:pPr/>
              <a:t>3/20/2018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6DC84BF-87D5-4055-A9A7-1CAC91C7A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646990"/>
      </p:ext>
    </p:extLst>
  </p:cSld>
  <p:clrMapOvr>
    <a:masterClrMapping/>
  </p:clrMapOvr>
  <p:transition spd="slow" advClick="0" advTm="1000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5D7BB-E051-44AD-BCF7-77EA24BE29B5}" type="datetimeFigureOut">
              <a:rPr lang="en-US" smtClean="0">
                <a:solidFill>
                  <a:prstClr val="black">
                    <a:tint val="75000"/>
                  </a:prstClr>
                </a:solidFill>
              </a:rPr>
              <a:pPr/>
              <a:t>3/20/2018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DC84BF-87D5-4055-A9A7-1CAC91C7A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69167"/>
      </p:ext>
    </p:extLst>
  </p:cSld>
  <p:clrMapOvr>
    <a:masterClrMapping/>
  </p:clrMapOvr>
  <p:transition spd="slow" advClick="0" advTm="10000">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F75D7BB-E051-44AD-BCF7-77EA24BE29B5}" type="datetimeFigureOut">
              <a:rPr lang="en-US" smtClean="0">
                <a:solidFill>
                  <a:prstClr val="black">
                    <a:tint val="75000"/>
                  </a:prstClr>
                </a:solidFill>
              </a:rPr>
              <a:pPr/>
              <a:t>3/20/2018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6DC84BF-87D5-4055-A9A7-1CAC91C7AF6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866121"/>
      </p:ext>
    </p:extLst>
  </p:cSld>
  <p:clrMapOvr>
    <a:masterClrMapping/>
  </p:clrMapOvr>
  <p:transition spd="slow" advClick="0" advTm="1000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Gener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9" name="Text Placeholder 8"/>
          <p:cNvSpPr>
            <a:spLocks noGrp="1"/>
          </p:cNvSpPr>
          <p:nvPr>
            <p:ph type="body" sz="quarter" idx="14" hasCustomPrompt="1"/>
          </p:nvPr>
        </p:nvSpPr>
        <p:spPr>
          <a:xfrm>
            <a:off x="293688" y="2110852"/>
            <a:ext cx="8566150" cy="4267723"/>
          </a:xfrm>
          <a:noFill/>
          <a:ln>
            <a:noFill/>
          </a:ln>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3321578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13"/>
          <p:cNvSpPr/>
          <p:nvPr userDrawn="1"/>
        </p:nvSpPr>
        <p:spPr>
          <a:xfrm>
            <a:off x="0" y="0"/>
            <a:ext cx="650334" cy="476672"/>
          </a:xfrm>
          <a:custGeom>
            <a:avLst/>
            <a:gdLst>
              <a:gd name="connsiteX0" fmla="*/ 0 w 704528"/>
              <a:gd name="connsiteY0" fmla="*/ 0 h 476672"/>
              <a:gd name="connsiteX1" fmla="*/ 704528 w 704528"/>
              <a:gd name="connsiteY1" fmla="*/ 0 h 476672"/>
              <a:gd name="connsiteX2" fmla="*/ 704528 w 704528"/>
              <a:gd name="connsiteY2" fmla="*/ 476672 h 476672"/>
              <a:gd name="connsiteX3" fmla="*/ 0 w 704528"/>
              <a:gd name="connsiteY3" fmla="*/ 476672 h 476672"/>
              <a:gd name="connsiteX4" fmla="*/ 0 w 704528"/>
              <a:gd name="connsiteY4" fmla="*/ 0 h 476672"/>
              <a:gd name="connsiteX0" fmla="*/ 0 w 712479"/>
              <a:gd name="connsiteY0" fmla="*/ 0 h 476672"/>
              <a:gd name="connsiteX1" fmla="*/ 704528 w 712479"/>
              <a:gd name="connsiteY1" fmla="*/ 0 h 476672"/>
              <a:gd name="connsiteX2" fmla="*/ 712479 w 712479"/>
              <a:gd name="connsiteY2" fmla="*/ 476672 h 476672"/>
              <a:gd name="connsiteX3" fmla="*/ 0 w 712479"/>
              <a:gd name="connsiteY3" fmla="*/ 476672 h 476672"/>
              <a:gd name="connsiteX4" fmla="*/ 0 w 712479"/>
              <a:gd name="connsiteY4" fmla="*/ 0 h 47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479" h="476672">
                <a:moveTo>
                  <a:pt x="0" y="0"/>
                </a:moveTo>
                <a:lnTo>
                  <a:pt x="704528" y="0"/>
                </a:lnTo>
                <a:lnTo>
                  <a:pt x="712479" y="476672"/>
                </a:lnTo>
                <a:lnTo>
                  <a:pt x="0" y="47667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33567575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26862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100401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024929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25801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02731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113230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754041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405523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43084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879E90E-5EDF-456D-8092-E1696B8512B8}" type="datetimeFigureOut">
              <a:rPr lang="en-GB" smtClean="0">
                <a:solidFill>
                  <a:prstClr val="black">
                    <a:tint val="75000"/>
                  </a:prstClr>
                </a:solidFill>
              </a:rPr>
              <a:pPr/>
              <a:t>20/03/2018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3527DD6-FFD8-4B92-8E64-552C8A4D4CF0}"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24047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15" name="Picture 14" descr="8010_Powerpoint_Home.jpg"/>
          <p:cNvPicPr>
            <a:picLocks noChangeAspect="1"/>
          </p:cNvPicPr>
          <p:nvPr userDrawn="1"/>
        </p:nvPicPr>
        <p:blipFill>
          <a:blip r:embed="rId2"/>
          <a:srcRect l="32408" t="50527" r="17248"/>
          <a:stretch>
            <a:fillRect/>
          </a:stretch>
        </p:blipFill>
        <p:spPr>
          <a:xfrm>
            <a:off x="2808084" y="2256705"/>
            <a:ext cx="6335916" cy="4601296"/>
          </a:xfrm>
          <a:prstGeom prst="rect">
            <a:avLst/>
          </a:prstGeom>
          <a:ln>
            <a:noFill/>
          </a:ln>
        </p:spPr>
      </p:pic>
      <p:sp>
        <p:nvSpPr>
          <p:cNvPr id="2" name="Title 1"/>
          <p:cNvSpPr>
            <a:spLocks noGrp="1"/>
          </p:cNvSpPr>
          <p:nvPr>
            <p:ph type="title" hasCustomPrompt="1"/>
          </p:nvPr>
        </p:nvSpPr>
        <p:spPr>
          <a:xfrm>
            <a:off x="288000" y="2149552"/>
            <a:ext cx="8571838" cy="443030"/>
          </a:xfrm>
        </p:spPr>
        <p:txBody>
          <a:bodyPr tIns="0" anchor="t" anchorCtr="0"/>
          <a:lstStyle/>
          <a:p>
            <a:r>
              <a:rPr lang="en-GB" dirty="0" smtClean="0"/>
              <a:t>Click to add title (Formal cover)</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293688" y="3628840"/>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extLst>
      <p:ext uri="{BB962C8B-B14F-4D97-AF65-F5344CB8AC3E}">
        <p14:creationId xmlns:p14="http://schemas.microsoft.com/office/powerpoint/2010/main" val="19214911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16958584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33581288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2388945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541319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8110674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84282270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3515157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9486679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extLst>
      <p:ext uri="{BB962C8B-B14F-4D97-AF65-F5344CB8AC3E}">
        <p14:creationId xmlns:p14="http://schemas.microsoft.com/office/powerpoint/2010/main" val="23706883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22610701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extLst>
      <p:ext uri="{BB962C8B-B14F-4D97-AF65-F5344CB8AC3E}">
        <p14:creationId xmlns:p14="http://schemas.microsoft.com/office/powerpoint/2010/main" val="35572494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extLst>
      <p:ext uri="{BB962C8B-B14F-4D97-AF65-F5344CB8AC3E}">
        <p14:creationId xmlns:p14="http://schemas.microsoft.com/office/powerpoint/2010/main" val="1009731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extLst>
      <p:ext uri="{BB962C8B-B14F-4D97-AF65-F5344CB8AC3E}">
        <p14:creationId xmlns:p14="http://schemas.microsoft.com/office/powerpoint/2010/main" val="18682246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extLst>
      <p:ext uri="{BB962C8B-B14F-4D97-AF65-F5344CB8AC3E}">
        <p14:creationId xmlns:p14="http://schemas.microsoft.com/office/powerpoint/2010/main" val="185986157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3.jpe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2.xml"/><Relationship Id="rId5" Type="http://schemas.openxmlformats.org/officeDocument/2006/relationships/slideLayout" Target="../slideLayouts/slideLayout58.xml"/><Relationship Id="rId4" Type="http://schemas.openxmlformats.org/officeDocument/2006/relationships/slideLayout" Target="../slideLayouts/slideLayout5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4.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5.tif"/><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97.xml"/><Relationship Id="rId18" Type="http://schemas.openxmlformats.org/officeDocument/2006/relationships/slideLayout" Target="../slideLayouts/slideLayout102.xml"/><Relationship Id="rId26" Type="http://schemas.openxmlformats.org/officeDocument/2006/relationships/slideLayout" Target="../slideLayouts/slideLayout110.xml"/><Relationship Id="rId39" Type="http://schemas.openxmlformats.org/officeDocument/2006/relationships/slideLayout" Target="../slideLayouts/slideLayout123.xml"/><Relationship Id="rId21" Type="http://schemas.openxmlformats.org/officeDocument/2006/relationships/slideLayout" Target="../slideLayouts/slideLayout105.xml"/><Relationship Id="rId34" Type="http://schemas.openxmlformats.org/officeDocument/2006/relationships/slideLayout" Target="../slideLayouts/slideLayout118.xml"/><Relationship Id="rId42" Type="http://schemas.openxmlformats.org/officeDocument/2006/relationships/slideLayout" Target="../slideLayouts/slideLayout126.xml"/><Relationship Id="rId47" Type="http://schemas.openxmlformats.org/officeDocument/2006/relationships/slideLayout" Target="../slideLayouts/slideLayout131.xml"/><Relationship Id="rId50" Type="http://schemas.openxmlformats.org/officeDocument/2006/relationships/slideLayout" Target="../slideLayouts/slideLayout134.xml"/><Relationship Id="rId55" Type="http://schemas.openxmlformats.org/officeDocument/2006/relationships/theme" Target="../theme/theme6.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5" Type="http://schemas.openxmlformats.org/officeDocument/2006/relationships/slideLayout" Target="../slideLayouts/slideLayout109.xml"/><Relationship Id="rId33" Type="http://schemas.openxmlformats.org/officeDocument/2006/relationships/slideLayout" Target="../slideLayouts/slideLayout117.xml"/><Relationship Id="rId38" Type="http://schemas.openxmlformats.org/officeDocument/2006/relationships/slideLayout" Target="../slideLayouts/slideLayout122.xml"/><Relationship Id="rId46" Type="http://schemas.openxmlformats.org/officeDocument/2006/relationships/slideLayout" Target="../slideLayouts/slideLayout130.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29" Type="http://schemas.openxmlformats.org/officeDocument/2006/relationships/slideLayout" Target="../slideLayouts/slideLayout113.xml"/><Relationship Id="rId41" Type="http://schemas.openxmlformats.org/officeDocument/2006/relationships/slideLayout" Target="../slideLayouts/slideLayout125.xml"/><Relationship Id="rId54" Type="http://schemas.openxmlformats.org/officeDocument/2006/relationships/slideLayout" Target="../slideLayouts/slideLayout138.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slideLayout" Target="../slideLayouts/slideLayout108.xml"/><Relationship Id="rId32" Type="http://schemas.openxmlformats.org/officeDocument/2006/relationships/slideLayout" Target="../slideLayouts/slideLayout116.xml"/><Relationship Id="rId37" Type="http://schemas.openxmlformats.org/officeDocument/2006/relationships/slideLayout" Target="../slideLayouts/slideLayout121.xml"/><Relationship Id="rId40" Type="http://schemas.openxmlformats.org/officeDocument/2006/relationships/slideLayout" Target="../slideLayouts/slideLayout124.xml"/><Relationship Id="rId45" Type="http://schemas.openxmlformats.org/officeDocument/2006/relationships/slideLayout" Target="../slideLayouts/slideLayout129.xml"/><Relationship Id="rId53" Type="http://schemas.openxmlformats.org/officeDocument/2006/relationships/slideLayout" Target="../slideLayouts/slideLayout137.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slideLayout" Target="../slideLayouts/slideLayout107.xml"/><Relationship Id="rId28" Type="http://schemas.openxmlformats.org/officeDocument/2006/relationships/slideLayout" Target="../slideLayouts/slideLayout112.xml"/><Relationship Id="rId36" Type="http://schemas.openxmlformats.org/officeDocument/2006/relationships/slideLayout" Target="../slideLayouts/slideLayout120.xml"/><Relationship Id="rId49" Type="http://schemas.openxmlformats.org/officeDocument/2006/relationships/slideLayout" Target="../slideLayouts/slideLayout133.xml"/><Relationship Id="rId10" Type="http://schemas.openxmlformats.org/officeDocument/2006/relationships/slideLayout" Target="../slideLayouts/slideLayout94.xml"/><Relationship Id="rId19" Type="http://schemas.openxmlformats.org/officeDocument/2006/relationships/slideLayout" Target="../slideLayouts/slideLayout103.xml"/><Relationship Id="rId31" Type="http://schemas.openxmlformats.org/officeDocument/2006/relationships/slideLayout" Target="../slideLayouts/slideLayout115.xml"/><Relationship Id="rId44" Type="http://schemas.openxmlformats.org/officeDocument/2006/relationships/slideLayout" Target="../slideLayouts/slideLayout128.xml"/><Relationship Id="rId52" Type="http://schemas.openxmlformats.org/officeDocument/2006/relationships/slideLayout" Target="../slideLayouts/slideLayout136.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slideLayout" Target="../slideLayouts/slideLayout106.xml"/><Relationship Id="rId27" Type="http://schemas.openxmlformats.org/officeDocument/2006/relationships/slideLayout" Target="../slideLayouts/slideLayout111.xml"/><Relationship Id="rId30" Type="http://schemas.openxmlformats.org/officeDocument/2006/relationships/slideLayout" Target="../slideLayouts/slideLayout114.xml"/><Relationship Id="rId35" Type="http://schemas.openxmlformats.org/officeDocument/2006/relationships/slideLayout" Target="../slideLayouts/slideLayout119.xml"/><Relationship Id="rId43" Type="http://schemas.openxmlformats.org/officeDocument/2006/relationships/slideLayout" Target="../slideLayouts/slideLayout127.xml"/><Relationship Id="rId48" Type="http://schemas.openxmlformats.org/officeDocument/2006/relationships/slideLayout" Target="../slideLayouts/slideLayout132.xml"/><Relationship Id="rId56" Type="http://schemas.openxmlformats.org/officeDocument/2006/relationships/image" Target="../media/image1.jpeg"/><Relationship Id="rId8" Type="http://schemas.openxmlformats.org/officeDocument/2006/relationships/slideLayout" Target="../slideLayouts/slideLayout92.xml"/><Relationship Id="rId51" Type="http://schemas.openxmlformats.org/officeDocument/2006/relationships/slideLayout" Target="../slideLayouts/slideLayout135.xml"/><Relationship Id="rId3"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theme" Target="../theme/theme7.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5.tif"/><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8.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00" y="0"/>
            <a:ext cx="6936094" cy="1269916"/>
          </a:xfrm>
          <a:prstGeom prst="rect">
            <a:avLst/>
          </a:prstGeom>
        </p:spPr>
        <p:txBody>
          <a:bodyPr vert="horz" lIns="0" tIns="45720" rIns="0" bIns="0" rtlCol="0" anchor="b" anchorCtr="0">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288000" y="2116524"/>
            <a:ext cx="8572904" cy="3954427"/>
          </a:xfrm>
          <a:prstGeom prst="rect">
            <a:avLst/>
          </a:prstGeom>
        </p:spPr>
        <p:txBody>
          <a:bodyPr vert="horz" lIns="0" tIns="45720" rIns="0" bIns="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Footer Placeholder 4"/>
          <p:cNvSpPr>
            <a:spLocks noGrp="1"/>
          </p:cNvSpPr>
          <p:nvPr>
            <p:ph type="ftr" sz="quarter" idx="3"/>
          </p:nvPr>
        </p:nvSpPr>
        <p:spPr>
          <a:xfrm>
            <a:off x="631099" y="6402360"/>
            <a:ext cx="8136937" cy="365125"/>
          </a:xfrm>
          <a:prstGeom prst="rect">
            <a:avLst/>
          </a:prstGeom>
        </p:spPr>
        <p:txBody>
          <a:bodyPr vert="horz" lIns="0" tIns="0" rIns="0" bIns="0" rtlCol="0" anchor="ctr"/>
          <a:lstStyle>
            <a:lvl1pPr algn="l">
              <a:defRPr sz="1100" b="1">
                <a:solidFill>
                  <a:srgbClr val="002147"/>
                </a:solidFill>
              </a:defRPr>
            </a:lvl1p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4"/>
          </p:nvPr>
        </p:nvSpPr>
        <p:spPr>
          <a:xfrm>
            <a:off x="288000" y="6391598"/>
            <a:ext cx="343099" cy="360000"/>
          </a:xfrm>
          <a:prstGeom prst="rect">
            <a:avLst/>
          </a:prstGeom>
        </p:spPr>
        <p:txBody>
          <a:bodyPr vert="horz" lIns="0" tIns="45720" rIns="0" bIns="0" rtlCol="0" anchor="ctr" anchorCtr="0"/>
          <a:lstStyle>
            <a:lvl1pPr algn="l">
              <a:defRPr sz="1100" b="0">
                <a:solidFill>
                  <a:schemeClr val="tx1">
                    <a:tint val="75000"/>
                  </a:schemeClr>
                </a:solidFill>
              </a:defRPr>
            </a:lvl1pPr>
          </a:lstStyle>
          <a:p>
            <a:fld id="{01220978-8253-124C-B391-04AC4DA943D1}" type="slidenum">
              <a:rPr lang="en-US" smtClean="0"/>
              <a:pPr/>
              <a:t>‹#›</a:t>
            </a:fld>
            <a:endParaRPr lang="en-US" dirty="0"/>
          </a:p>
        </p:txBody>
      </p:sp>
      <p:cxnSp>
        <p:nvCxnSpPr>
          <p:cNvPr id="9" name="Straight Connector 8"/>
          <p:cNvCxnSpPr/>
          <p:nvPr/>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8010_Powerpoint_Page.jpg"/>
          <p:cNvPicPr>
            <a:picLocks noChangeAspect="1"/>
          </p:cNvPicPr>
          <p:nvPr userDrawn="1"/>
        </p:nvPicPr>
        <p:blipFill>
          <a:blip r:embed="rId55"/>
          <a:srcRect t="822" b="77175"/>
          <a:stretch>
            <a:fillRect/>
          </a:stretch>
        </p:blipFill>
        <p:spPr>
          <a:xfrm>
            <a:off x="7281104" y="0"/>
            <a:ext cx="1585696" cy="158908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83"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15" r:id="rId14"/>
    <p:sldLayoutId id="2147483716" r:id="rId15"/>
    <p:sldLayoutId id="214748366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7" r:id="rId28"/>
    <p:sldLayoutId id="2147483650" r:id="rId29"/>
    <p:sldLayoutId id="2147483718" r:id="rId30"/>
    <p:sldLayoutId id="2147483665" r:id="rId31"/>
    <p:sldLayoutId id="2147483677" r:id="rId32"/>
    <p:sldLayoutId id="2147483678" r:id="rId33"/>
    <p:sldLayoutId id="2147483667" r:id="rId34"/>
    <p:sldLayoutId id="2147483669" r:id="rId35"/>
    <p:sldLayoutId id="2147483671" r:id="rId36"/>
    <p:sldLayoutId id="2147483673" r:id="rId37"/>
    <p:sldLayoutId id="2147483675" r:id="rId38"/>
    <p:sldLayoutId id="2147483684" r:id="rId39"/>
    <p:sldLayoutId id="2147483686" r:id="rId40"/>
    <p:sldLayoutId id="2147483687" r:id="rId41"/>
    <p:sldLayoutId id="2147483688" r:id="rId42"/>
    <p:sldLayoutId id="2147483689" r:id="rId43"/>
    <p:sldLayoutId id="2147483690" r:id="rId44"/>
    <p:sldLayoutId id="2147483691" r:id="rId45"/>
    <p:sldLayoutId id="2147483692" r:id="rId46"/>
    <p:sldLayoutId id="2147483685" r:id="rId47"/>
    <p:sldLayoutId id="2147483751" r:id="rId48"/>
    <p:sldLayoutId id="2147483753" r:id="rId49"/>
    <p:sldLayoutId id="2147483761" r:id="rId50"/>
    <p:sldLayoutId id="2147483762" r:id="rId51"/>
    <p:sldLayoutId id="2147483763" r:id="rId52"/>
    <p:sldLayoutId id="2147483815" r:id="rId53"/>
  </p:sldLayoutIdLst>
  <p:hf hdr="0" dt="0"/>
  <p:txStyles>
    <p:titleStyle>
      <a:lvl1pPr algn="l" defTabSz="457200" rtl="0" eaLnBrk="1" latinLnBrk="0" hangingPunct="1">
        <a:spcBef>
          <a:spcPct val="0"/>
        </a:spcBef>
        <a:buNone/>
        <a:defRPr sz="2600" b="1" kern="1200">
          <a:solidFill>
            <a:srgbClr val="002147"/>
          </a:solidFill>
          <a:latin typeface="+mj-lt"/>
          <a:ea typeface="+mj-ea"/>
          <a:cs typeface="+mj-cs"/>
        </a:defRPr>
      </a:lvl1pPr>
    </p:titleStyle>
    <p:bodyStyle>
      <a:lvl1pPr marL="266700" indent="-266700" algn="l" defTabSz="457200" rtl="0" eaLnBrk="1" latinLnBrk="0" hangingPunct="1">
        <a:spcBef>
          <a:spcPct val="20000"/>
        </a:spcBef>
        <a:buFont typeface="Arial"/>
        <a:buChar char="•"/>
        <a:defRPr sz="2400" kern="1200">
          <a:solidFill>
            <a:srgbClr val="000000"/>
          </a:solidFill>
          <a:latin typeface="+mn-lt"/>
          <a:ea typeface="+mn-ea"/>
          <a:cs typeface="+mn-cs"/>
        </a:defRPr>
      </a:lvl1pPr>
      <a:lvl2pPr marL="625475" indent="-358775" algn="l" defTabSz="457200" rtl="0" eaLnBrk="1" latinLnBrk="0" hangingPunct="1">
        <a:spcBef>
          <a:spcPct val="20000"/>
        </a:spcBef>
        <a:buFont typeface="Arial"/>
        <a:buChar char="–"/>
        <a:defRPr sz="2400" kern="1200">
          <a:solidFill>
            <a:srgbClr val="000000"/>
          </a:solidFill>
          <a:latin typeface="+mn-lt"/>
          <a:ea typeface="+mn-ea"/>
          <a:cs typeface="+mn-cs"/>
        </a:defRPr>
      </a:lvl2pPr>
      <a:lvl3pPr marL="892175" indent="-2667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168400" indent="-276225" algn="l" defTabSz="457200" rtl="0" eaLnBrk="1" latinLnBrk="0" hangingPunct="1">
        <a:spcBef>
          <a:spcPct val="20000"/>
        </a:spcBef>
        <a:buFont typeface="Arial"/>
        <a:buChar char="–"/>
        <a:defRPr sz="2000" kern="1200">
          <a:solidFill>
            <a:srgbClr val="000000"/>
          </a:solidFill>
          <a:latin typeface="+mn-lt"/>
          <a:ea typeface="+mn-ea"/>
          <a:cs typeface="+mn-cs"/>
        </a:defRPr>
      </a:lvl4pPr>
      <a:lvl5pPr marL="1343025" indent="-174625"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87338" y="0"/>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87338" y="2116138"/>
            <a:ext cx="8574087" cy="395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631825" y="6402388"/>
            <a:ext cx="8135938" cy="365125"/>
          </a:xfrm>
          <a:prstGeom prst="rect">
            <a:avLst/>
          </a:prstGeom>
        </p:spPr>
        <p:txBody>
          <a:bodyPr vert="horz" lIns="0" tIns="0" rIns="0" bIns="0" rtlCol="0" anchor="ctr"/>
          <a:lstStyle>
            <a:lvl1pPr algn="l">
              <a:defRPr sz="1100" b="1">
                <a:solidFill>
                  <a:srgbClr val="002147"/>
                </a:solidFill>
              </a:defRPr>
            </a:lvl1pPr>
          </a:lstStyle>
          <a:p>
            <a:pPr defTabSz="914400" fontAlgn="base">
              <a:spcBef>
                <a:spcPct val="0"/>
              </a:spcBef>
              <a:spcAft>
                <a:spcPct val="0"/>
              </a:spcAft>
              <a:defRPr/>
            </a:pPr>
            <a:endParaRPr lang="en-GB"/>
          </a:p>
        </p:txBody>
      </p:sp>
      <p:sp>
        <p:nvSpPr>
          <p:cNvPr id="6" name="Slide Number Placeholder 5"/>
          <p:cNvSpPr>
            <a:spLocks noGrp="1"/>
          </p:cNvSpPr>
          <p:nvPr>
            <p:ph type="sldNum" sz="quarter" idx="4"/>
          </p:nvPr>
        </p:nvSpPr>
        <p:spPr>
          <a:xfrm>
            <a:off x="287338" y="6391275"/>
            <a:ext cx="344487" cy="360363"/>
          </a:xfrm>
          <a:prstGeom prst="rect">
            <a:avLst/>
          </a:prstGeom>
        </p:spPr>
        <p:txBody>
          <a:bodyPr vert="horz" lIns="0" tIns="45720" rIns="0" bIns="0" rtlCol="0" anchor="ctr" anchorCtr="0"/>
          <a:lstStyle>
            <a:lvl1pPr algn="l">
              <a:defRPr sz="1100" b="0">
                <a:solidFill>
                  <a:schemeClr val="tx1">
                    <a:tint val="75000"/>
                  </a:schemeClr>
                </a:solidFill>
              </a:defRPr>
            </a:lvl1pPr>
          </a:lstStyle>
          <a:p>
            <a:pPr defTabSz="914400" fontAlgn="base">
              <a:spcBef>
                <a:spcPct val="0"/>
              </a:spcBef>
              <a:spcAft>
                <a:spcPct val="0"/>
              </a:spcAft>
              <a:defRPr/>
            </a:pPr>
            <a:fld id="{D059A378-9C1F-4E55-AF28-F088E27516BE}" type="slidenum">
              <a:rPr lang="en-GB">
                <a:solidFill>
                  <a:srgbClr val="002147">
                    <a:tint val="75000"/>
                  </a:srgbClr>
                </a:solidFill>
              </a:rPr>
              <a:pPr defTabSz="914400" fontAlgn="base">
                <a:spcBef>
                  <a:spcPct val="0"/>
                </a:spcBef>
                <a:spcAft>
                  <a:spcPct val="0"/>
                </a:spcAft>
                <a:defRPr/>
              </a:pPr>
              <a:t>‹#›</a:t>
            </a:fld>
            <a:endParaRPr lang="en-GB">
              <a:solidFill>
                <a:srgbClr val="002147">
                  <a:tint val="75000"/>
                </a:srgbClr>
              </a:solidFill>
            </a:endParaRPr>
          </a:p>
        </p:txBody>
      </p:sp>
      <p:cxnSp>
        <p:nvCxnSpPr>
          <p:cNvPr id="9" name="Straight Connector 8"/>
          <p:cNvCxnSpPr/>
          <p:nvPr/>
        </p:nvCxnSpPr>
        <p:spPr>
          <a:xfrm>
            <a:off x="287338" y="191770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31" name="Picture 9" descr="8010_Powerpoint_Page.jpg"/>
          <p:cNvPicPr>
            <a:picLocks noChangeAspect="1"/>
          </p:cNvPicPr>
          <p:nvPr/>
        </p:nvPicPr>
        <p:blipFill>
          <a:blip r:embed="rId7" cstate="email">
            <a:extLst>
              <a:ext uri="{28A0092B-C50C-407E-A947-70E740481C1C}">
                <a14:useLocalDpi xmlns:a14="http://schemas.microsoft.com/office/drawing/2010/main" val="0"/>
              </a:ext>
            </a:extLst>
          </a:blip>
          <a:srcRect t="822" b="77174"/>
          <a:stretch>
            <a:fillRect/>
          </a:stretch>
        </p:blipFill>
        <p:spPr bwMode="auto">
          <a:xfrm>
            <a:off x="7281863" y="0"/>
            <a:ext cx="1584325"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077230"/>
      </p:ext>
    </p:extLst>
  </p:cSld>
  <p:clrMap bg1="lt1" tx1="dk1" bg2="lt2" tx2="dk2" accent1="accent1" accent2="accent2" accent3="accent3" accent4="accent4" accent5="accent5" accent6="accent6" hlink="hlink" folHlink="folHlink"/>
  <p:sldLayoutIdLst>
    <p:sldLayoutId id="2147483725" r:id="rId1"/>
    <p:sldLayoutId id="2147483728" r:id="rId2"/>
    <p:sldLayoutId id="2147483745" r:id="rId3"/>
    <p:sldLayoutId id="2147483748" r:id="rId4"/>
    <p:sldLayoutId id="2147483749" r:id="rId5"/>
  </p:sldLayoutIdLst>
  <p:transition/>
  <p:txStyles>
    <p:titleStyle>
      <a:lvl1pPr algn="l" defTabSz="457200" rtl="0" eaLnBrk="0" fontAlgn="base" hangingPunct="0">
        <a:spcBef>
          <a:spcPct val="0"/>
        </a:spcBef>
        <a:spcAft>
          <a:spcPct val="0"/>
        </a:spcAft>
        <a:defRPr sz="2600" b="1" kern="1200">
          <a:solidFill>
            <a:srgbClr val="002147"/>
          </a:solidFill>
          <a:latin typeface="+mj-lt"/>
          <a:ea typeface="+mj-ea"/>
          <a:cs typeface="+mj-cs"/>
        </a:defRPr>
      </a:lvl1pPr>
      <a:lvl2pPr algn="l" defTabSz="457200" rtl="0" eaLnBrk="0" fontAlgn="base" hangingPunct="0">
        <a:spcBef>
          <a:spcPct val="0"/>
        </a:spcBef>
        <a:spcAft>
          <a:spcPct val="0"/>
        </a:spcAft>
        <a:defRPr sz="2600" b="1">
          <a:solidFill>
            <a:srgbClr val="002147"/>
          </a:solidFill>
          <a:latin typeface="Arial" charset="0"/>
        </a:defRPr>
      </a:lvl2pPr>
      <a:lvl3pPr algn="l" defTabSz="457200" rtl="0" eaLnBrk="0" fontAlgn="base" hangingPunct="0">
        <a:spcBef>
          <a:spcPct val="0"/>
        </a:spcBef>
        <a:spcAft>
          <a:spcPct val="0"/>
        </a:spcAft>
        <a:defRPr sz="2600" b="1">
          <a:solidFill>
            <a:srgbClr val="002147"/>
          </a:solidFill>
          <a:latin typeface="Arial" charset="0"/>
        </a:defRPr>
      </a:lvl3pPr>
      <a:lvl4pPr algn="l" defTabSz="457200" rtl="0" eaLnBrk="0" fontAlgn="base" hangingPunct="0">
        <a:spcBef>
          <a:spcPct val="0"/>
        </a:spcBef>
        <a:spcAft>
          <a:spcPct val="0"/>
        </a:spcAft>
        <a:defRPr sz="2600" b="1">
          <a:solidFill>
            <a:srgbClr val="002147"/>
          </a:solidFill>
          <a:latin typeface="Arial" charset="0"/>
        </a:defRPr>
      </a:lvl4pPr>
      <a:lvl5pPr algn="l" defTabSz="457200" rtl="0" eaLnBrk="0" fontAlgn="base" hangingPunct="0">
        <a:spcBef>
          <a:spcPct val="0"/>
        </a:spcBef>
        <a:spcAft>
          <a:spcPct val="0"/>
        </a:spcAft>
        <a:defRPr sz="2600" b="1">
          <a:solidFill>
            <a:srgbClr val="002147"/>
          </a:solidFill>
          <a:latin typeface="Arial" charset="0"/>
        </a:defRPr>
      </a:lvl5pPr>
      <a:lvl6pPr marL="457200" algn="l" defTabSz="457200" rtl="0" fontAlgn="base">
        <a:spcBef>
          <a:spcPct val="0"/>
        </a:spcBef>
        <a:spcAft>
          <a:spcPct val="0"/>
        </a:spcAft>
        <a:defRPr sz="2600" b="1">
          <a:solidFill>
            <a:srgbClr val="002147"/>
          </a:solidFill>
          <a:latin typeface="Arial" charset="0"/>
        </a:defRPr>
      </a:lvl6pPr>
      <a:lvl7pPr marL="914400" algn="l" defTabSz="457200" rtl="0" fontAlgn="base">
        <a:spcBef>
          <a:spcPct val="0"/>
        </a:spcBef>
        <a:spcAft>
          <a:spcPct val="0"/>
        </a:spcAft>
        <a:defRPr sz="2600" b="1">
          <a:solidFill>
            <a:srgbClr val="002147"/>
          </a:solidFill>
          <a:latin typeface="Arial" charset="0"/>
        </a:defRPr>
      </a:lvl7pPr>
      <a:lvl8pPr marL="1371600" algn="l" defTabSz="457200" rtl="0" fontAlgn="base">
        <a:spcBef>
          <a:spcPct val="0"/>
        </a:spcBef>
        <a:spcAft>
          <a:spcPct val="0"/>
        </a:spcAft>
        <a:defRPr sz="2600" b="1">
          <a:solidFill>
            <a:srgbClr val="002147"/>
          </a:solidFill>
          <a:latin typeface="Arial" charset="0"/>
        </a:defRPr>
      </a:lvl8pPr>
      <a:lvl9pPr marL="1828800" algn="l" defTabSz="457200" rtl="0" fontAlgn="base">
        <a:spcBef>
          <a:spcPct val="0"/>
        </a:spcBef>
        <a:spcAft>
          <a:spcPct val="0"/>
        </a:spcAft>
        <a:defRPr sz="2600" b="1">
          <a:solidFill>
            <a:srgbClr val="002147"/>
          </a:solidFill>
          <a:latin typeface="Arial" charset="0"/>
        </a:defRPr>
      </a:lvl9pPr>
    </p:titleStyle>
    <p:bodyStyle>
      <a:lvl1pPr marL="266700" indent="-266700"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0" fontAlgn="base" hangingPunct="0">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0" fontAlgn="base" hangingPunct="0">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0" fontAlgn="base" hangingPunct="0">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6" name="Slide Number Placeholder 5"/>
          <p:cNvSpPr>
            <a:spLocks noGrp="1"/>
          </p:cNvSpPr>
          <p:nvPr>
            <p:ph type="sldNum" sz="quarter" idx="4"/>
          </p:nvPr>
        </p:nvSpPr>
        <p:spPr>
          <a:xfrm>
            <a:off x="251520" y="628821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DF44745-CA30-46BB-93E5-1FDAE3897B41}" type="slidenum">
              <a:rPr lang="en-GB" smtClean="0">
                <a:solidFill>
                  <a:prstClr val="black">
                    <a:tint val="75000"/>
                  </a:prstClr>
                </a:solidFill>
              </a:rPr>
              <a:pPr defTabSz="914400"/>
              <a:t>‹#›</a:t>
            </a:fld>
            <a:endParaRPr lang="en-GB" dirty="0">
              <a:solidFill>
                <a:prstClr val="black">
                  <a:tint val="75000"/>
                </a:prstClr>
              </a:solidFill>
            </a:endParaRPr>
          </a:p>
        </p:txBody>
      </p:sp>
      <p:sp>
        <p:nvSpPr>
          <p:cNvPr id="7" name="Rectangle 6"/>
          <p:cNvSpPr/>
          <p:nvPr userDrawn="1"/>
        </p:nvSpPr>
        <p:spPr>
          <a:xfrm>
            <a:off x="-36512" y="-27383"/>
            <a:ext cx="9180512" cy="1656184"/>
          </a:xfrm>
          <a:prstGeom prst="rect">
            <a:avLst/>
          </a:prstGeom>
          <a:solidFill>
            <a:srgbClr val="002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userDrawn="1"/>
        </p:nvSpPr>
        <p:spPr>
          <a:xfrm>
            <a:off x="-36512" y="1628800"/>
            <a:ext cx="9180512" cy="120805"/>
          </a:xfrm>
          <a:prstGeom prst="rect">
            <a:avLst/>
          </a:prstGeom>
          <a:solidFill>
            <a:srgbClr val="0E6E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04248" y="6165304"/>
            <a:ext cx="2070100" cy="469900"/>
          </a:xfrm>
          <a:prstGeom prst="rect">
            <a:avLst/>
          </a:prstGeom>
        </p:spPr>
      </p:pic>
    </p:spTree>
    <p:extLst>
      <p:ext uri="{BB962C8B-B14F-4D97-AF65-F5344CB8AC3E}">
        <p14:creationId xmlns:p14="http://schemas.microsoft.com/office/powerpoint/2010/main" val="2279565775"/>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000" fill="hold"/>
                                        <p:tgtEl>
                                          <p:spTgt spid="7"/>
                                        </p:tgtEl>
                                        <p:attrNameLst>
                                          <p:attrName>ppt_x</p:attrName>
                                        </p:attrNameLst>
                                      </p:cBhvr>
                                      <p:tavLst>
                                        <p:tav tm="0">
                                          <p:val>
                                            <p:strVal val="0-#ppt_w/2"/>
                                          </p:val>
                                        </p:tav>
                                        <p:tav tm="100000">
                                          <p:val>
                                            <p:strVal val="#ppt_x"/>
                                          </p:val>
                                        </p:tav>
                                      </p:tavLst>
                                    </p:anim>
                                    <p:anim calcmode="lin" valueType="num">
                                      <p:cBhvr additive="base">
                                        <p:cTn id="8" dur="2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F75D7BB-E051-44AD-BCF7-77EA24BE29B5}" type="datetimeFigureOut">
              <a:rPr lang="en-US" smtClean="0">
                <a:solidFill>
                  <a:prstClr val="black">
                    <a:tint val="75000"/>
                  </a:prstClr>
                </a:solidFill>
              </a:rPr>
              <a:pPr defTabSz="914400"/>
              <a:t>3/20/2018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6DC84BF-87D5-4055-A9A7-1CAC91C7AF6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82482825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90" r:id="rId12"/>
  </p:sldLayoutIdLst>
  <p:transition spd="slow" advClick="0" advTm="1000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1ED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879E90E-5EDF-456D-8092-E1696B8512B8}" type="datetimeFigureOut">
              <a:rPr lang="en-GB" smtClean="0">
                <a:solidFill>
                  <a:prstClr val="black">
                    <a:tint val="75000"/>
                  </a:prstClr>
                </a:solidFill>
              </a:rPr>
              <a:pPr defTabSz="914400"/>
              <a:t>20/03/2018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3527DD6-FFD8-4B92-8E64-552C8A4D4CF0}" type="slidenum">
              <a:rPr lang="en-GB" smtClean="0">
                <a:solidFill>
                  <a:prstClr val="black">
                    <a:tint val="75000"/>
                  </a:prstClr>
                </a:solidFill>
              </a:rPr>
              <a:pPr defTabSz="914400"/>
              <a:t>‹#›</a:t>
            </a:fld>
            <a:endParaRPr lang="en-GB">
              <a:solidFill>
                <a:prstClr val="black">
                  <a:tint val="75000"/>
                </a:prstClr>
              </a:solidFill>
            </a:endParaRPr>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7300" cy="6858002"/>
          </a:xfrm>
          <a:prstGeom prst="rect">
            <a:avLst/>
          </a:prstGeom>
        </p:spPr>
      </p:pic>
    </p:spTree>
    <p:extLst>
      <p:ext uri="{BB962C8B-B14F-4D97-AF65-F5344CB8AC3E}">
        <p14:creationId xmlns:p14="http://schemas.microsoft.com/office/powerpoint/2010/main" val="109709955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00" y="0"/>
            <a:ext cx="6936094" cy="1269916"/>
          </a:xfrm>
          <a:prstGeom prst="rect">
            <a:avLst/>
          </a:prstGeom>
        </p:spPr>
        <p:txBody>
          <a:bodyPr vert="horz" lIns="0" tIns="45720" rIns="0" bIns="0" rtlCol="0" anchor="b" anchorCtr="0">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288000" y="2116524"/>
            <a:ext cx="8572904" cy="3954427"/>
          </a:xfrm>
          <a:prstGeom prst="rect">
            <a:avLst/>
          </a:prstGeom>
        </p:spPr>
        <p:txBody>
          <a:bodyPr vert="horz" lIns="0" tIns="45720" rIns="0" bIns="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Footer Placeholder 4"/>
          <p:cNvSpPr>
            <a:spLocks noGrp="1"/>
          </p:cNvSpPr>
          <p:nvPr>
            <p:ph type="ftr" sz="quarter" idx="3"/>
          </p:nvPr>
        </p:nvSpPr>
        <p:spPr>
          <a:xfrm>
            <a:off x="631099" y="6402360"/>
            <a:ext cx="8136937" cy="365125"/>
          </a:xfrm>
          <a:prstGeom prst="rect">
            <a:avLst/>
          </a:prstGeom>
        </p:spPr>
        <p:txBody>
          <a:bodyPr vert="horz" lIns="0" tIns="0" rIns="0" bIns="0" rtlCol="0" anchor="ctr"/>
          <a:lstStyle>
            <a:lvl1pPr algn="l">
              <a:defRPr sz="1100" b="1">
                <a:solidFill>
                  <a:srgbClr val="002147"/>
                </a:solidFill>
              </a:defRPr>
            </a:lvl1p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4"/>
          </p:nvPr>
        </p:nvSpPr>
        <p:spPr>
          <a:xfrm>
            <a:off x="288000" y="6391598"/>
            <a:ext cx="343099" cy="360000"/>
          </a:xfrm>
          <a:prstGeom prst="rect">
            <a:avLst/>
          </a:prstGeom>
        </p:spPr>
        <p:txBody>
          <a:bodyPr vert="horz" lIns="0" tIns="45720" rIns="0" bIns="0" rtlCol="0" anchor="ctr" anchorCtr="0"/>
          <a:lstStyle>
            <a:lvl1pPr algn="l">
              <a:defRPr sz="1100" b="0">
                <a:solidFill>
                  <a:schemeClr val="tx1">
                    <a:tint val="75000"/>
                  </a:schemeClr>
                </a:solidFill>
              </a:defRPr>
            </a:lvl1pPr>
          </a:lstStyle>
          <a:p>
            <a:fld id="{01220978-8253-124C-B391-04AC4DA943D1}" type="slidenum">
              <a:rPr lang="en-US" smtClean="0">
                <a:solidFill>
                  <a:srgbClr val="002147">
                    <a:tint val="75000"/>
                  </a:srgbClr>
                </a:solidFill>
              </a:rPr>
              <a:pPr/>
              <a:t>‹#›</a:t>
            </a:fld>
            <a:endParaRPr lang="en-US" dirty="0">
              <a:solidFill>
                <a:srgbClr val="002147">
                  <a:tint val="75000"/>
                </a:srgbClr>
              </a:solidFill>
            </a:endParaRPr>
          </a:p>
        </p:txBody>
      </p:sp>
      <p:cxnSp>
        <p:nvCxnSpPr>
          <p:cNvPr id="9" name="Straight Connector 8"/>
          <p:cNvCxnSpPr/>
          <p:nvPr/>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8010_Powerpoint_Page.jpg"/>
          <p:cNvPicPr>
            <a:picLocks noChangeAspect="1"/>
          </p:cNvPicPr>
          <p:nvPr userDrawn="1"/>
        </p:nvPicPr>
        <p:blipFill>
          <a:blip r:embed="rId56"/>
          <a:srcRect t="822" b="77175"/>
          <a:stretch>
            <a:fillRect/>
          </a:stretch>
        </p:blipFill>
        <p:spPr>
          <a:xfrm>
            <a:off x="7281104" y="0"/>
            <a:ext cx="1585696" cy="1589088"/>
          </a:xfrm>
          <a:prstGeom prst="rect">
            <a:avLst/>
          </a:prstGeom>
        </p:spPr>
      </p:pic>
    </p:spTree>
    <p:extLst>
      <p:ext uri="{BB962C8B-B14F-4D97-AF65-F5344CB8AC3E}">
        <p14:creationId xmlns:p14="http://schemas.microsoft.com/office/powerpoint/2010/main" val="384649889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 id="2147483855" r:id="rId39"/>
    <p:sldLayoutId id="2147483856" r:id="rId40"/>
    <p:sldLayoutId id="2147483857" r:id="rId41"/>
    <p:sldLayoutId id="2147483858" r:id="rId42"/>
    <p:sldLayoutId id="2147483859" r:id="rId43"/>
    <p:sldLayoutId id="2147483860" r:id="rId44"/>
    <p:sldLayoutId id="2147483861" r:id="rId45"/>
    <p:sldLayoutId id="2147483862" r:id="rId46"/>
    <p:sldLayoutId id="2147483863" r:id="rId47"/>
    <p:sldLayoutId id="2147483864" r:id="rId48"/>
    <p:sldLayoutId id="2147483865" r:id="rId49"/>
    <p:sldLayoutId id="2147483866" r:id="rId50"/>
    <p:sldLayoutId id="2147483867" r:id="rId51"/>
    <p:sldLayoutId id="2147483868" r:id="rId52"/>
    <p:sldLayoutId id="2147483869" r:id="rId53"/>
    <p:sldLayoutId id="2147483870" r:id="rId54"/>
  </p:sldLayoutIdLst>
  <p:hf hdr="0" dt="0"/>
  <p:txStyles>
    <p:titleStyle>
      <a:lvl1pPr algn="l" defTabSz="457200" rtl="0" eaLnBrk="1" latinLnBrk="0" hangingPunct="1">
        <a:spcBef>
          <a:spcPct val="0"/>
        </a:spcBef>
        <a:buNone/>
        <a:defRPr sz="2600" b="1" kern="1200">
          <a:solidFill>
            <a:srgbClr val="002147"/>
          </a:solidFill>
          <a:latin typeface="+mj-lt"/>
          <a:ea typeface="+mj-ea"/>
          <a:cs typeface="+mj-cs"/>
        </a:defRPr>
      </a:lvl1pPr>
    </p:titleStyle>
    <p:bodyStyle>
      <a:lvl1pPr marL="266700" indent="-266700" algn="l" defTabSz="457200" rtl="0" eaLnBrk="1" latinLnBrk="0" hangingPunct="1">
        <a:spcBef>
          <a:spcPct val="20000"/>
        </a:spcBef>
        <a:buFont typeface="Arial"/>
        <a:buChar char="•"/>
        <a:defRPr sz="2400" kern="1200">
          <a:solidFill>
            <a:srgbClr val="000000"/>
          </a:solidFill>
          <a:latin typeface="+mn-lt"/>
          <a:ea typeface="+mn-ea"/>
          <a:cs typeface="+mn-cs"/>
        </a:defRPr>
      </a:lvl1pPr>
      <a:lvl2pPr marL="625475" indent="-358775" algn="l" defTabSz="457200" rtl="0" eaLnBrk="1" latinLnBrk="0" hangingPunct="1">
        <a:spcBef>
          <a:spcPct val="20000"/>
        </a:spcBef>
        <a:buFont typeface="Arial"/>
        <a:buChar char="–"/>
        <a:defRPr sz="2400" kern="1200">
          <a:solidFill>
            <a:srgbClr val="000000"/>
          </a:solidFill>
          <a:latin typeface="+mn-lt"/>
          <a:ea typeface="+mn-ea"/>
          <a:cs typeface="+mn-cs"/>
        </a:defRPr>
      </a:lvl2pPr>
      <a:lvl3pPr marL="892175" indent="-2667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168400" indent="-276225" algn="l" defTabSz="457200" rtl="0" eaLnBrk="1" latinLnBrk="0" hangingPunct="1">
        <a:spcBef>
          <a:spcPct val="20000"/>
        </a:spcBef>
        <a:buFont typeface="Arial"/>
        <a:buChar char="–"/>
        <a:defRPr sz="2000" kern="1200">
          <a:solidFill>
            <a:srgbClr val="000000"/>
          </a:solidFill>
          <a:latin typeface="+mn-lt"/>
          <a:ea typeface="+mn-ea"/>
          <a:cs typeface="+mn-cs"/>
        </a:defRPr>
      </a:lvl4pPr>
      <a:lvl5pPr marL="1343025" indent="-174625"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1490" name="Title Placeholder 1"/>
          <p:cNvSpPr>
            <a:spLocks noGrp="1"/>
          </p:cNvSpPr>
          <p:nvPr>
            <p:ph type="title"/>
          </p:nvPr>
        </p:nvSpPr>
        <p:spPr bwMode="auto">
          <a:xfrm>
            <a:off x="287339" y="360727"/>
            <a:ext cx="6937375" cy="541091"/>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dirty="0" smtClean="0"/>
              <a:t>Click to edit Master title style</a:t>
            </a:r>
          </a:p>
        </p:txBody>
      </p:sp>
      <p:sp>
        <p:nvSpPr>
          <p:cNvPr id="191491" name="Text Placeholder 2"/>
          <p:cNvSpPr>
            <a:spLocks noGrp="1"/>
          </p:cNvSpPr>
          <p:nvPr>
            <p:ph type="body" idx="1"/>
          </p:nvPr>
        </p:nvSpPr>
        <p:spPr bwMode="auto">
          <a:xfrm>
            <a:off x="288037" y="1523381"/>
            <a:ext cx="8567928" cy="4672668"/>
          </a:xfrm>
          <a:prstGeom prst="rect">
            <a:avLst/>
          </a:prstGeom>
          <a:noFill/>
          <a:ln w="9525">
            <a:noFill/>
            <a:miter lim="800000"/>
            <a:headEnd/>
            <a:tailEnd/>
          </a:ln>
        </p:spPr>
        <p:txBody>
          <a:bodyPr vert="horz" wrap="square" lIns="0" tIns="4572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Footer Placeholder 4"/>
          <p:cNvSpPr>
            <a:spLocks noGrp="1"/>
          </p:cNvSpPr>
          <p:nvPr>
            <p:ph type="ftr" sz="quarter" idx="3"/>
          </p:nvPr>
        </p:nvSpPr>
        <p:spPr>
          <a:xfrm>
            <a:off x="696286" y="6400799"/>
            <a:ext cx="7152314" cy="365760"/>
          </a:xfrm>
          <a:prstGeom prst="rect">
            <a:avLst/>
          </a:prstGeom>
        </p:spPr>
        <p:txBody>
          <a:bodyPr vert="horz" wrap="square" lIns="0" tIns="0" rIns="0" bIns="0" numCol="1" anchor="ctr" anchorCtr="0" compatLnSpc="1">
            <a:prstTxWarp prst="textNoShape">
              <a:avLst/>
            </a:prstTxWarp>
          </a:bodyPr>
          <a:lstStyle>
            <a:lvl1pPr>
              <a:defRPr sz="1100" b="1">
                <a:solidFill>
                  <a:srgbClr val="002147"/>
                </a:solidFill>
              </a:defRPr>
            </a:lvl1pPr>
          </a:lstStyle>
          <a:p>
            <a:pPr defTabSz="914400">
              <a:defRPr/>
            </a:pPr>
            <a:r>
              <a:rPr lang="en-US" smtClean="0">
                <a:solidFill>
                  <a:srgbClr val="747679"/>
                </a:solidFill>
                <a:ea typeface="ＭＳ Ｐゴシック" pitchFamily="-112" charset="-128"/>
              </a:rPr>
              <a:t>Oxford Research Encyclopedias</a:t>
            </a:r>
            <a:endParaRPr lang="en-US" dirty="0">
              <a:solidFill>
                <a:srgbClr val="747679"/>
              </a:solidFill>
              <a:ea typeface="ＭＳ Ｐゴシック" pitchFamily="-112" charset="-128"/>
            </a:endParaRPr>
          </a:p>
        </p:txBody>
      </p:sp>
      <p:sp>
        <p:nvSpPr>
          <p:cNvPr id="6" name="Slide Number Placeholder 5"/>
          <p:cNvSpPr>
            <a:spLocks noGrp="1"/>
          </p:cNvSpPr>
          <p:nvPr>
            <p:ph type="sldNum" sz="quarter" idx="4"/>
          </p:nvPr>
        </p:nvSpPr>
        <p:spPr>
          <a:xfrm>
            <a:off x="287339" y="6400799"/>
            <a:ext cx="344487" cy="365760"/>
          </a:xfrm>
          <a:prstGeom prst="rect">
            <a:avLst/>
          </a:prstGeom>
        </p:spPr>
        <p:txBody>
          <a:bodyPr vert="horz" wrap="square" lIns="0" tIns="45720" rIns="0" bIns="0" numCol="1" anchor="ctr" anchorCtr="0" compatLnSpc="1">
            <a:prstTxWarp prst="textNoShape">
              <a:avLst/>
            </a:prstTxWarp>
          </a:bodyPr>
          <a:lstStyle>
            <a:lvl1pPr>
              <a:defRPr sz="1100">
                <a:solidFill>
                  <a:srgbClr val="898C94"/>
                </a:solidFill>
              </a:defRPr>
            </a:lvl1pPr>
          </a:lstStyle>
          <a:p>
            <a:pPr defTabSz="914400">
              <a:defRPr/>
            </a:pPr>
            <a:fld id="{0CDCA61D-8894-4AC4-8131-551F456BE214}" type="slidenum">
              <a:rPr lang="en-US">
                <a:ea typeface="ＭＳ Ｐゴシック" pitchFamily="-112" charset="-128"/>
              </a:rPr>
              <a:pPr defTabSz="914400">
                <a:defRPr/>
              </a:pPr>
              <a:t>‹#›</a:t>
            </a:fld>
            <a:endParaRPr lang="en-US" dirty="0">
              <a:ea typeface="ＭＳ Ｐゴシック" pitchFamily="-112" charset="-128"/>
            </a:endParaRPr>
          </a:p>
        </p:txBody>
      </p:sp>
      <p:cxnSp>
        <p:nvCxnSpPr>
          <p:cNvPr id="9" name="Straight Connector 8"/>
          <p:cNvCxnSpPr/>
          <p:nvPr/>
        </p:nvCxnSpPr>
        <p:spPr>
          <a:xfrm>
            <a:off x="287339" y="1420211"/>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91495" name="Picture 9" descr="8010_Powerpoint_Page.jpg"/>
          <p:cNvPicPr>
            <a:picLocks noChangeAspect="1"/>
          </p:cNvPicPr>
          <p:nvPr/>
        </p:nvPicPr>
        <p:blipFill rotWithShape="1">
          <a:blip r:embed="rId14"/>
          <a:srcRect t="4306" b="77174"/>
          <a:stretch/>
        </p:blipFill>
        <p:spPr bwMode="auto">
          <a:xfrm>
            <a:off x="7271640" y="-5910"/>
            <a:ext cx="1584325" cy="1337418"/>
          </a:xfrm>
          <a:prstGeom prst="rect">
            <a:avLst/>
          </a:prstGeom>
          <a:noFill/>
          <a:ln w="9525">
            <a:noFill/>
            <a:miter lim="800000"/>
            <a:headEnd/>
            <a:tailEnd/>
          </a:ln>
        </p:spPr>
      </p:pic>
      <p:sp>
        <p:nvSpPr>
          <p:cNvPr id="2" name="Date Placeholder 1"/>
          <p:cNvSpPr>
            <a:spLocks noGrp="1"/>
          </p:cNvSpPr>
          <p:nvPr>
            <p:ph type="dt" sz="half" idx="2"/>
          </p:nvPr>
        </p:nvSpPr>
        <p:spPr>
          <a:xfrm>
            <a:off x="7910818" y="6400799"/>
            <a:ext cx="955370" cy="365760"/>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endParaRPr lang="en-US" dirty="0">
              <a:solidFill>
                <a:srgbClr val="002147">
                  <a:tint val="75000"/>
                </a:srgbClr>
              </a:solidFill>
              <a:ea typeface="ＭＳ Ｐゴシック" pitchFamily="-112" charset="-128"/>
            </a:endParaRPr>
          </a:p>
        </p:txBody>
      </p:sp>
      <p:cxnSp>
        <p:nvCxnSpPr>
          <p:cNvPr id="10" name="Straight Connector 9"/>
          <p:cNvCxnSpPr/>
          <p:nvPr/>
        </p:nvCxnSpPr>
        <p:spPr>
          <a:xfrm>
            <a:off x="296863" y="6297630"/>
            <a:ext cx="8569325"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1162915"/>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sldNum="0" hdr="0" ftr="0" dt="0"/>
  <p:txStyles>
    <p:titleStyle>
      <a:lvl1pPr algn="l" defTabSz="457200" rtl="0" eaLnBrk="1" fontAlgn="base" hangingPunct="1">
        <a:spcBef>
          <a:spcPct val="0"/>
        </a:spcBef>
        <a:spcAft>
          <a:spcPct val="0"/>
        </a:spcAft>
        <a:defRPr sz="3200" b="1" kern="1200">
          <a:solidFill>
            <a:srgbClr val="002147"/>
          </a:solidFill>
          <a:latin typeface="+mj-lt"/>
          <a:ea typeface="+mj-ea"/>
          <a:cs typeface="+mj-cs"/>
        </a:defRPr>
      </a:lvl1pPr>
      <a:lvl2pPr algn="l" defTabSz="457200" rtl="0" eaLnBrk="1" fontAlgn="base" hangingPunct="1">
        <a:spcBef>
          <a:spcPct val="0"/>
        </a:spcBef>
        <a:spcAft>
          <a:spcPct val="0"/>
        </a:spcAft>
        <a:defRPr sz="2600" b="1">
          <a:solidFill>
            <a:srgbClr val="002147"/>
          </a:solidFill>
          <a:latin typeface="Arial" charset="0"/>
        </a:defRPr>
      </a:lvl2pPr>
      <a:lvl3pPr algn="l" defTabSz="457200" rtl="0" eaLnBrk="1" fontAlgn="base" hangingPunct="1">
        <a:spcBef>
          <a:spcPct val="0"/>
        </a:spcBef>
        <a:spcAft>
          <a:spcPct val="0"/>
        </a:spcAft>
        <a:defRPr sz="2600" b="1">
          <a:solidFill>
            <a:srgbClr val="002147"/>
          </a:solidFill>
          <a:latin typeface="Arial" charset="0"/>
        </a:defRPr>
      </a:lvl3pPr>
      <a:lvl4pPr algn="l" defTabSz="457200" rtl="0" eaLnBrk="1" fontAlgn="base" hangingPunct="1">
        <a:spcBef>
          <a:spcPct val="0"/>
        </a:spcBef>
        <a:spcAft>
          <a:spcPct val="0"/>
        </a:spcAft>
        <a:defRPr sz="2600" b="1">
          <a:solidFill>
            <a:srgbClr val="002147"/>
          </a:solidFill>
          <a:latin typeface="Arial" charset="0"/>
        </a:defRPr>
      </a:lvl4pPr>
      <a:lvl5pPr algn="l" defTabSz="457200" rtl="0" eaLnBrk="1" fontAlgn="base" hangingPunct="1">
        <a:spcBef>
          <a:spcPct val="0"/>
        </a:spcBef>
        <a:spcAft>
          <a:spcPct val="0"/>
        </a:spcAft>
        <a:defRPr sz="2600" b="1">
          <a:solidFill>
            <a:srgbClr val="002147"/>
          </a:solidFill>
          <a:latin typeface="Arial" charset="0"/>
        </a:defRPr>
      </a:lvl5pPr>
      <a:lvl6pPr marL="457200" algn="l" defTabSz="457200" rtl="0" eaLnBrk="1" fontAlgn="base" hangingPunct="1">
        <a:spcBef>
          <a:spcPct val="0"/>
        </a:spcBef>
        <a:spcAft>
          <a:spcPct val="0"/>
        </a:spcAft>
        <a:defRPr sz="2600" b="1">
          <a:solidFill>
            <a:srgbClr val="002147"/>
          </a:solidFill>
          <a:latin typeface="Arial" charset="0"/>
        </a:defRPr>
      </a:lvl6pPr>
      <a:lvl7pPr marL="914400" algn="l" defTabSz="457200" rtl="0" eaLnBrk="1" fontAlgn="base" hangingPunct="1">
        <a:spcBef>
          <a:spcPct val="0"/>
        </a:spcBef>
        <a:spcAft>
          <a:spcPct val="0"/>
        </a:spcAft>
        <a:defRPr sz="2600" b="1">
          <a:solidFill>
            <a:srgbClr val="002147"/>
          </a:solidFill>
          <a:latin typeface="Arial" charset="0"/>
        </a:defRPr>
      </a:lvl7pPr>
      <a:lvl8pPr marL="1371600" algn="l" defTabSz="457200" rtl="0" eaLnBrk="1" fontAlgn="base" hangingPunct="1">
        <a:spcBef>
          <a:spcPct val="0"/>
        </a:spcBef>
        <a:spcAft>
          <a:spcPct val="0"/>
        </a:spcAft>
        <a:defRPr sz="2600" b="1">
          <a:solidFill>
            <a:srgbClr val="002147"/>
          </a:solidFill>
          <a:latin typeface="Arial" charset="0"/>
        </a:defRPr>
      </a:lvl8pPr>
      <a:lvl9pPr marL="1828800" algn="l" defTabSz="457200" rtl="0" eaLnBrk="1" fontAlgn="base" hangingPunct="1">
        <a:spcBef>
          <a:spcPct val="0"/>
        </a:spcBef>
        <a:spcAft>
          <a:spcPct val="0"/>
        </a:spcAft>
        <a:defRPr sz="2600" b="1">
          <a:solidFill>
            <a:srgbClr val="002147"/>
          </a:solidFill>
          <a:latin typeface="Arial" charset="0"/>
        </a:defRPr>
      </a:lvl9pPr>
    </p:titleStyle>
    <p:bodyStyle>
      <a:lvl1pPr marL="266700" indent="-266700" algn="l" defTabSz="457200" rtl="0" eaLnBrk="1" fontAlgn="base" hangingPunct="1">
        <a:spcBef>
          <a:spcPct val="20000"/>
        </a:spcBef>
        <a:spcAft>
          <a:spcPct val="0"/>
        </a:spcAft>
        <a:buFont typeface="Arial" charset="0"/>
        <a:buChar char="•"/>
        <a:defRPr sz="2400" kern="1200">
          <a:solidFill>
            <a:srgbClr val="000000"/>
          </a:solidFill>
          <a:latin typeface="+mn-lt"/>
          <a:ea typeface="+mn-ea"/>
          <a:cs typeface="+mn-cs"/>
        </a:defRPr>
      </a:lvl1pPr>
      <a:lvl2pPr marL="625475" indent="-358775" algn="l" defTabSz="457200" rtl="0" eaLnBrk="1" fontAlgn="base" hangingPunct="1">
        <a:spcBef>
          <a:spcPct val="20000"/>
        </a:spcBef>
        <a:spcAft>
          <a:spcPct val="0"/>
        </a:spcAft>
        <a:buFont typeface="Arial" charset="0"/>
        <a:buChar char="–"/>
        <a:defRPr sz="2400" kern="1200">
          <a:solidFill>
            <a:srgbClr val="000000"/>
          </a:solidFill>
          <a:latin typeface="+mn-lt"/>
          <a:ea typeface="+mn-ea"/>
          <a:cs typeface="+mn-cs"/>
        </a:defRPr>
      </a:lvl2pPr>
      <a:lvl3pPr marL="892175" indent="-266700" algn="l" defTabSz="457200" rtl="0" eaLnBrk="1" fontAlgn="base" hangingPunct="1">
        <a:spcBef>
          <a:spcPct val="20000"/>
        </a:spcBef>
        <a:spcAft>
          <a:spcPct val="0"/>
        </a:spcAft>
        <a:buFont typeface="Arial" charset="0"/>
        <a:buChar char="•"/>
        <a:defRPr sz="2000" kern="1200">
          <a:solidFill>
            <a:srgbClr val="000000"/>
          </a:solidFill>
          <a:latin typeface="+mn-lt"/>
          <a:ea typeface="+mn-ea"/>
          <a:cs typeface="+mn-cs"/>
        </a:defRPr>
      </a:lvl3pPr>
      <a:lvl4pPr marL="1168400" indent="-276225" algn="l" defTabSz="457200" rtl="0" eaLnBrk="1" fontAlgn="base" hangingPunct="1">
        <a:spcBef>
          <a:spcPct val="20000"/>
        </a:spcBef>
        <a:spcAft>
          <a:spcPct val="0"/>
        </a:spcAft>
        <a:buFont typeface="Arial" charset="0"/>
        <a:buChar char="–"/>
        <a:defRPr sz="2000" kern="1200">
          <a:solidFill>
            <a:srgbClr val="000000"/>
          </a:solidFill>
          <a:latin typeface="+mn-lt"/>
          <a:ea typeface="+mn-ea"/>
          <a:cs typeface="+mn-cs"/>
        </a:defRPr>
      </a:lvl4pPr>
      <a:lvl5pPr marL="1343025" indent="-174625" algn="l" defTabSz="457200" rtl="0" eaLnBrk="1" fontAlgn="base" hangingPunct="1">
        <a:spcBef>
          <a:spcPct val="20000"/>
        </a:spcBef>
        <a:spcAft>
          <a:spcPct val="0"/>
        </a:spcAft>
        <a:buFont typeface="Arial" charset="0"/>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1ED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879E90E-5EDF-456D-8092-E1696B8512B8}" type="datetimeFigureOut">
              <a:rPr lang="en-GB" smtClean="0">
                <a:solidFill>
                  <a:prstClr val="black">
                    <a:tint val="75000"/>
                  </a:prstClr>
                </a:solidFill>
                <a:ea typeface="ＭＳ Ｐゴシック" pitchFamily="-112" charset="-128"/>
              </a:rPr>
              <a:pPr defTabSz="914400"/>
              <a:t>20/03/2018</a:t>
            </a:fld>
            <a:endParaRPr lang="en-GB">
              <a:solidFill>
                <a:prstClr val="black">
                  <a:tint val="75000"/>
                </a:prstClr>
              </a:solidFill>
              <a:ea typeface="ＭＳ Ｐゴシック" pitchFamily="-112"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GB">
              <a:solidFill>
                <a:prstClr val="black">
                  <a:tint val="75000"/>
                </a:prstClr>
              </a:solidFill>
              <a:ea typeface="ＭＳ Ｐゴシック" pitchFamily="-112"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3527DD6-FFD8-4B92-8E64-552C8A4D4CF0}" type="slidenum">
              <a:rPr lang="en-GB" smtClean="0">
                <a:solidFill>
                  <a:prstClr val="black">
                    <a:tint val="75000"/>
                  </a:prstClr>
                </a:solidFill>
                <a:ea typeface="ＭＳ Ｐゴシック" pitchFamily="-112" charset="-128"/>
              </a:rPr>
              <a:pPr defTabSz="914400"/>
              <a:t>‹#›</a:t>
            </a:fld>
            <a:endParaRPr lang="en-GB">
              <a:solidFill>
                <a:prstClr val="black">
                  <a:tint val="75000"/>
                </a:prstClr>
              </a:solidFill>
              <a:ea typeface="ＭＳ Ｐゴシック" pitchFamily="-112" charset="-128"/>
            </a:endParaRPr>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7300" cy="6858002"/>
          </a:xfrm>
          <a:prstGeom prst="rect">
            <a:avLst/>
          </a:prstGeom>
        </p:spPr>
      </p:pic>
    </p:spTree>
    <p:extLst>
      <p:ext uri="{BB962C8B-B14F-4D97-AF65-F5344CB8AC3E}">
        <p14:creationId xmlns:p14="http://schemas.microsoft.com/office/powerpoint/2010/main" val="186650568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astair.brock@oup.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jpeg"/><Relationship Id="rId3" Type="http://schemas.openxmlformats.org/officeDocument/2006/relationships/hyperlink" Target="http://www.oxfordhandbooks.com/" TargetMode="External"/><Relationship Id="rId7" Type="http://schemas.openxmlformats.org/officeDocument/2006/relationships/hyperlink" Target="http://oxfordindex.oup.com/" TargetMode="External"/><Relationship Id="rId12"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9.xml"/><Relationship Id="rId6" Type="http://schemas.openxmlformats.org/officeDocument/2006/relationships/image" Target="../media/image14.png"/><Relationship Id="rId11" Type="http://schemas.openxmlformats.org/officeDocument/2006/relationships/image" Target="../media/image17.jpeg"/><Relationship Id="rId5" Type="http://schemas.openxmlformats.org/officeDocument/2006/relationships/hyperlink" Target="http://www.oxfordreference.com/" TargetMode="Externa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hyperlink" Target="http://www.oxfordjournals.org/en/" TargetMode="External"/><Relationship Id="rId1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hyperlink" Target="http://lj.libraryjournal.com/2017/04/publishing/new-world-same-model-periodicals-price-survey-2017" TargetMode="External"/><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46.xml"/><Relationship Id="rId5" Type="http://schemas.openxmlformats.org/officeDocument/2006/relationships/image" Target="../media/image35.jpe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3.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18" Type="http://schemas.openxmlformats.org/officeDocument/2006/relationships/image" Target="../media/image57.jpeg"/><Relationship Id="rId3" Type="http://schemas.openxmlformats.org/officeDocument/2006/relationships/image" Target="../media/image42.jpg"/><Relationship Id="rId21" Type="http://schemas.openxmlformats.org/officeDocument/2006/relationships/image" Target="../media/image60.jpeg"/><Relationship Id="rId7" Type="http://schemas.openxmlformats.org/officeDocument/2006/relationships/image" Target="../media/image46.png"/><Relationship Id="rId12" Type="http://schemas.openxmlformats.org/officeDocument/2006/relationships/image" Target="../media/image51.jpeg"/><Relationship Id="rId17" Type="http://schemas.openxmlformats.org/officeDocument/2006/relationships/image" Target="../media/image56.png"/><Relationship Id="rId2" Type="http://schemas.openxmlformats.org/officeDocument/2006/relationships/notesSlide" Target="../notesSlides/notesSlide24.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151.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jpeg"/><Relationship Id="rId5" Type="http://schemas.openxmlformats.org/officeDocument/2006/relationships/image" Target="../media/image44.jpeg"/><Relationship Id="rId15" Type="http://schemas.openxmlformats.org/officeDocument/2006/relationships/image" Target="../media/image54.jpe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jpeg"/><Relationship Id="rId4" Type="http://schemas.openxmlformats.org/officeDocument/2006/relationships/image" Target="../media/image43.jpeg"/><Relationship Id="rId9" Type="http://schemas.openxmlformats.org/officeDocument/2006/relationships/image" Target="../media/image48.png"/><Relationship Id="rId14" Type="http://schemas.openxmlformats.org/officeDocument/2006/relationships/image" Target="../media/image53.jpeg"/><Relationship Id="rId22" Type="http://schemas.openxmlformats.org/officeDocument/2006/relationships/image" Target="../media/image6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29.xml"/><Relationship Id="rId5" Type="http://schemas.openxmlformats.org/officeDocument/2006/relationships/image" Target="../media/image66.png"/><Relationship Id="rId4"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notesSlide" Target="../notesSlides/notesSlide28.xml"/><Relationship Id="rId1" Type="http://schemas.openxmlformats.org/officeDocument/2006/relationships/slideLayout" Target="../slideLayouts/slideLayout30.xml"/><Relationship Id="rId6" Type="http://schemas.openxmlformats.org/officeDocument/2006/relationships/image" Target="../media/image72.jpg"/><Relationship Id="rId11" Type="http://schemas.openxmlformats.org/officeDocument/2006/relationships/image" Target="../media/image77.jpeg"/><Relationship Id="rId5" Type="http://schemas.openxmlformats.org/officeDocument/2006/relationships/image" Target="../media/image71.png"/><Relationship Id="rId10" Type="http://schemas.openxmlformats.org/officeDocument/2006/relationships/image" Target="../media/image76.jpg"/><Relationship Id="rId4" Type="http://schemas.openxmlformats.org/officeDocument/2006/relationships/image" Target="../media/image70.png"/><Relationship Id="rId9" Type="http://schemas.openxmlformats.org/officeDocument/2006/relationships/image" Target="../media/image75.jpe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jpeg"/><Relationship Id="rId3" Type="http://schemas.openxmlformats.org/officeDocument/2006/relationships/hyperlink" Target="http://www.oxfordhandbooks.com/" TargetMode="External"/><Relationship Id="rId7" Type="http://schemas.openxmlformats.org/officeDocument/2006/relationships/hyperlink" Target="http://oxfordindex.oup.com/" TargetMode="External"/><Relationship Id="rId12"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14.png"/><Relationship Id="rId11" Type="http://schemas.openxmlformats.org/officeDocument/2006/relationships/image" Target="../media/image17.jpeg"/><Relationship Id="rId5" Type="http://schemas.openxmlformats.org/officeDocument/2006/relationships/hyperlink" Target="http://www.oxfordreference.com/" TargetMode="External"/><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hyperlink" Target="http://www.oxfordjournals.org/en/" TargetMode="External"/><Relationship Id="rId1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30.xml"/><Relationship Id="rId1" Type="http://schemas.openxmlformats.org/officeDocument/2006/relationships/slideLayout" Target="../slideLayouts/slideLayout5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54.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5.xml"/></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5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7.xml"/></Relationships>
</file>

<file path=ppt/slides/_rels/slide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58.xml"/></Relationships>
</file>

<file path=ppt/slides/_rels/slide7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41.xml"/><Relationship Id="rId1" Type="http://schemas.openxmlformats.org/officeDocument/2006/relationships/slideLayout" Target="../slideLayouts/slideLayout5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56.xml"/><Relationship Id="rId5" Type="http://schemas.openxmlformats.org/officeDocument/2006/relationships/hyperlink" Target="mailto:marcin.dembowski@oup.com" TargetMode="Externa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280988" y="2945989"/>
            <a:ext cx="8863012" cy="853499"/>
          </a:xfrm>
        </p:spPr>
        <p:txBody>
          <a:bodyPr>
            <a:noAutofit/>
          </a:bodyPr>
          <a:lstStyle/>
          <a:p>
            <a:r>
              <a:rPr lang="en-GB" sz="2800" dirty="0" err="1"/>
              <a:t>Издательские</a:t>
            </a:r>
            <a:r>
              <a:rPr lang="en-GB" sz="2800" dirty="0"/>
              <a:t> </a:t>
            </a:r>
            <a:r>
              <a:rPr lang="en-GB" sz="2800" dirty="0" err="1"/>
              <a:t>решения</a:t>
            </a:r>
            <a:r>
              <a:rPr lang="en-GB" sz="2800" dirty="0"/>
              <a:t> Oxford University Press </a:t>
            </a:r>
            <a:r>
              <a:rPr lang="en-GB" sz="2800" dirty="0" err="1"/>
              <a:t>для</a:t>
            </a:r>
            <a:r>
              <a:rPr lang="en-GB" sz="2800" dirty="0"/>
              <a:t> </a:t>
            </a:r>
            <a:r>
              <a:rPr lang="en-GB" sz="2800" dirty="0" err="1"/>
              <a:t>исследователей</a:t>
            </a:r>
            <a:r>
              <a:rPr lang="en-GB" sz="2800" dirty="0"/>
              <a:t> и </a:t>
            </a:r>
            <a:r>
              <a:rPr lang="en-GB" sz="2800" dirty="0" err="1"/>
              <a:t>библиотекарей</a:t>
            </a:r>
            <a:endParaRPr lang="en-GB" sz="2800" dirty="0"/>
          </a:p>
        </p:txBody>
      </p:sp>
      <p:sp>
        <p:nvSpPr>
          <p:cNvPr id="16" name="Text Placeholder 15"/>
          <p:cNvSpPr>
            <a:spLocks noGrp="1"/>
          </p:cNvSpPr>
          <p:nvPr>
            <p:ph type="body" sz="quarter" idx="13"/>
          </p:nvPr>
        </p:nvSpPr>
        <p:spPr>
          <a:xfrm>
            <a:off x="280988" y="4364380"/>
            <a:ext cx="8572500" cy="336516"/>
          </a:xfrm>
        </p:spPr>
        <p:txBody>
          <a:bodyPr/>
          <a:lstStyle/>
          <a:p>
            <a:r>
              <a:rPr lang="en-US" dirty="0" smtClean="0"/>
              <a:t>Marcin Dembowski– </a:t>
            </a:r>
            <a:r>
              <a:rPr lang="en-US" dirty="0" smtClean="0">
                <a:hlinkClick r:id="rId3"/>
              </a:rPr>
              <a:t>marcin.dembowski@oup.com</a:t>
            </a:r>
            <a:endParaRPr lang="en-US" dirty="0" smtClean="0"/>
          </a:p>
          <a:p>
            <a:endParaRPr lang="en-US" dirty="0" smtClean="0"/>
          </a:p>
          <a:p>
            <a:endParaRPr lang="en-US" dirty="0"/>
          </a:p>
          <a:p>
            <a:endParaRPr lang="en-US" dirty="0"/>
          </a:p>
        </p:txBody>
      </p:sp>
      <p:sp>
        <p:nvSpPr>
          <p:cNvPr id="17" name="Text Placeholder 16"/>
          <p:cNvSpPr>
            <a:spLocks noGrp="1"/>
          </p:cNvSpPr>
          <p:nvPr>
            <p:ph type="body" sz="quarter" idx="14"/>
          </p:nvPr>
        </p:nvSpPr>
        <p:spPr>
          <a:xfrm>
            <a:off x="287338" y="4842785"/>
            <a:ext cx="8566150" cy="284792"/>
          </a:xfrm>
        </p:spPr>
        <p:txBody>
          <a:bodyPr/>
          <a:lstStyle/>
          <a:p>
            <a:r>
              <a:rPr lang="en-GB" dirty="0" smtClean="0"/>
              <a:t>Minsk, NLB</a:t>
            </a:r>
          </a:p>
          <a:p>
            <a:r>
              <a:rPr lang="en-GB" dirty="0" smtClean="0"/>
              <a:t>March 2018</a:t>
            </a:r>
            <a:endParaRPr lang="en-US" dirty="0" smtClean="0"/>
          </a:p>
          <a:p>
            <a:endParaRPr lang="en-US" dirty="0" smtClean="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8" y="4012432"/>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GB" dirty="0"/>
          </a:p>
        </p:txBody>
      </p:sp>
    </p:spTree>
    <p:extLst>
      <p:ext uri="{BB962C8B-B14F-4D97-AF65-F5344CB8AC3E}">
        <p14:creationId xmlns:p14="http://schemas.microsoft.com/office/powerpoint/2010/main" val="4016507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8"/>
          <p:cNvSpPr>
            <a:spLocks noChangeArrowheads="1"/>
          </p:cNvSpPr>
          <p:nvPr/>
        </p:nvSpPr>
        <p:spPr bwMode="auto">
          <a:xfrm>
            <a:off x="236008" y="908720"/>
            <a:ext cx="734523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GB" sz="2800" b="1" dirty="0" smtClean="0">
                <a:solidFill>
                  <a:srgbClr val="002147"/>
                </a:solidFill>
              </a:rPr>
              <a:t>Where do OUP Resources Fit in your Research Journey?</a:t>
            </a:r>
            <a:endParaRPr lang="en-GB" sz="2800" b="1" dirty="0">
              <a:solidFill>
                <a:srgbClr val="002147"/>
              </a:solidFill>
            </a:endParaRPr>
          </a:p>
        </p:txBody>
      </p:sp>
      <p:grpSp>
        <p:nvGrpSpPr>
          <p:cNvPr id="13" name="Group 12"/>
          <p:cNvGrpSpPr/>
          <p:nvPr/>
        </p:nvGrpSpPr>
        <p:grpSpPr>
          <a:xfrm>
            <a:off x="267092" y="4010248"/>
            <a:ext cx="1415058" cy="1398509"/>
            <a:chOff x="323528" y="4262738"/>
            <a:chExt cx="1415058" cy="1398509"/>
          </a:xfrm>
        </p:grpSpPr>
        <p:sp>
          <p:nvSpPr>
            <p:cNvPr id="6" name="Rectangle 5"/>
            <p:cNvSpPr/>
            <p:nvPr/>
          </p:nvSpPr>
          <p:spPr>
            <a:xfrm>
              <a:off x="323528" y="4262738"/>
              <a:ext cx="1415058" cy="1398509"/>
            </a:xfrm>
            <a:prstGeom prst="rect">
              <a:avLst/>
            </a:prstGeom>
            <a:gradFill>
              <a:gsLst>
                <a:gs pos="0">
                  <a:schemeClr val="bg1">
                    <a:lumMod val="6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349874" y="4504852"/>
              <a:ext cx="1362365" cy="923330"/>
            </a:xfrm>
            <a:prstGeom prst="rect">
              <a:avLst/>
            </a:prstGeom>
            <a:noFill/>
          </p:spPr>
          <p:txBody>
            <a:bodyPr wrap="square" rtlCol="0">
              <a:spAutoFit/>
            </a:bodyPr>
            <a:lstStyle/>
            <a:p>
              <a:pPr algn="ctr"/>
              <a:r>
                <a:rPr lang="en-GB" b="1" dirty="0" smtClean="0">
                  <a:latin typeface="OUP Swift Light" panose="02000503080000020004" pitchFamily="2" charset="0"/>
                </a:rPr>
                <a:t>Subject Specific Resources</a:t>
              </a:r>
              <a:endParaRPr lang="en-GB" b="1" dirty="0">
                <a:latin typeface="OUP Swift Light" panose="02000503080000020004" pitchFamily="2" charset="0"/>
              </a:endParaRPr>
            </a:p>
          </p:txBody>
        </p:sp>
      </p:grpSp>
      <p:grpSp>
        <p:nvGrpSpPr>
          <p:cNvPr id="3" name="Group 2"/>
          <p:cNvGrpSpPr/>
          <p:nvPr/>
        </p:nvGrpSpPr>
        <p:grpSpPr>
          <a:xfrm>
            <a:off x="323528" y="2023325"/>
            <a:ext cx="8164759" cy="4646035"/>
            <a:chOff x="323528" y="2023325"/>
            <a:chExt cx="8164759" cy="4646035"/>
          </a:xfrm>
        </p:grpSpPr>
        <p:pic>
          <p:nvPicPr>
            <p:cNvPr id="2050"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34941" y="4129902"/>
              <a:ext cx="1153346" cy="11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69571" y="2057418"/>
              <a:ext cx="1162479" cy="11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90937" y="4010248"/>
              <a:ext cx="3074094" cy="75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619672" y="5889291"/>
              <a:ext cx="3744416" cy="78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1628636" y="262030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ight Arrow 19"/>
            <p:cNvSpPr/>
            <p:nvPr/>
          </p:nvSpPr>
          <p:spPr>
            <a:xfrm>
              <a:off x="6084168" y="262030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Down Arrow 6"/>
            <p:cNvSpPr/>
            <p:nvPr/>
          </p:nvSpPr>
          <p:spPr>
            <a:xfrm>
              <a:off x="7731222" y="3471267"/>
              <a:ext cx="360785" cy="4188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Bent Arrow 8"/>
            <p:cNvSpPr/>
            <p:nvPr/>
          </p:nvSpPr>
          <p:spPr>
            <a:xfrm rot="10800000">
              <a:off x="7524327" y="5584490"/>
              <a:ext cx="720080" cy="6096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4" name="Bent Arrow 23"/>
            <p:cNvSpPr/>
            <p:nvPr/>
          </p:nvSpPr>
          <p:spPr>
            <a:xfrm rot="16200000">
              <a:off x="772345" y="5877272"/>
              <a:ext cx="720080" cy="6096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1" name="Straight Arrow Connector 10"/>
            <p:cNvCxnSpPr/>
            <p:nvPr/>
          </p:nvCxnSpPr>
          <p:spPr>
            <a:xfrm flipV="1">
              <a:off x="4537881" y="3645024"/>
              <a:ext cx="0" cy="418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537881" y="4580050"/>
              <a:ext cx="0" cy="12042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2555776" y="3471267"/>
              <a:ext cx="1983717" cy="574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537881" y="4580050"/>
              <a:ext cx="2671035" cy="4434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4556226" y="3367510"/>
              <a:ext cx="2248022" cy="6718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1849224" y="4586735"/>
              <a:ext cx="2698636" cy="436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Down Arrow 25"/>
            <p:cNvSpPr/>
            <p:nvPr/>
          </p:nvSpPr>
          <p:spPr>
            <a:xfrm rot="10800000">
              <a:off x="722735" y="3367510"/>
              <a:ext cx="360785" cy="4188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8184" y="5490285"/>
              <a:ext cx="1159200" cy="1159200"/>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528" y="2023325"/>
              <a:ext cx="1159200" cy="1159200"/>
            </a:xfrm>
            <a:prstGeom prst="rect">
              <a:avLst/>
            </a:prstGeom>
          </p:spPr>
        </p:pic>
        <p:sp>
          <p:nvSpPr>
            <p:cNvPr id="28" name="Right Arrow 27"/>
            <p:cNvSpPr/>
            <p:nvPr/>
          </p:nvSpPr>
          <p:spPr>
            <a:xfrm>
              <a:off x="3707904" y="263147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2166" y="2057558"/>
              <a:ext cx="1159200" cy="1159200"/>
            </a:xfrm>
            <a:prstGeom prst="rect">
              <a:avLst/>
            </a:prstGeom>
          </p:spPr>
        </p:pic>
        <p:sp>
          <p:nvSpPr>
            <p:cNvPr id="29" name="Right Arrow 28"/>
            <p:cNvSpPr/>
            <p:nvPr/>
          </p:nvSpPr>
          <p:spPr>
            <a:xfrm rot="10800000">
              <a:off x="5529947" y="6021288"/>
              <a:ext cx="482213"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32015" y="2057418"/>
              <a:ext cx="1159200" cy="1159200"/>
            </a:xfrm>
            <a:prstGeom prst="rect">
              <a:avLst/>
            </a:prstGeom>
          </p:spPr>
        </p:pic>
      </p:grpSp>
      <p:sp>
        <p:nvSpPr>
          <p:cNvPr id="15" name="TextBox 14"/>
          <p:cNvSpPr txBox="1"/>
          <p:nvPr/>
        </p:nvSpPr>
        <p:spPr>
          <a:xfrm>
            <a:off x="2362166" y="152200"/>
            <a:ext cx="3681641" cy="1754326"/>
          </a:xfrm>
          <a:prstGeom prst="rect">
            <a:avLst/>
          </a:prstGeom>
          <a:solidFill>
            <a:schemeClr val="accent4">
              <a:lumMod val="60000"/>
              <a:lumOff val="40000"/>
            </a:schemeClr>
          </a:solidFill>
        </p:spPr>
        <p:txBody>
          <a:bodyPr wrap="square" rtlCol="0">
            <a:spAutoFit/>
          </a:bodyPr>
          <a:lstStyle/>
          <a:p>
            <a:pPr defTabSz="914400">
              <a:defRPr/>
            </a:pPr>
            <a:r>
              <a:rPr lang="en-US" dirty="0" smtClean="0">
                <a:solidFill>
                  <a:srgbClr val="002147"/>
                </a:solidFill>
              </a:rPr>
              <a:t>Each </a:t>
            </a:r>
            <a:r>
              <a:rPr lang="en-US" dirty="0">
                <a:solidFill>
                  <a:srgbClr val="002147"/>
                </a:solidFill>
              </a:rPr>
              <a:t>resource provides a vital step on the research journey, from quick fact checking, to reviewing the literature in a field, to keeping up to date with the latest research.</a:t>
            </a:r>
            <a:endParaRPr lang="en-GB" i="1" dirty="0">
              <a:solidFill>
                <a:srgbClr val="002147"/>
              </a:solidFill>
            </a:endParaRPr>
          </a:p>
          <a:p>
            <a:endParaRPr lang="en-GB" dirty="0"/>
          </a:p>
        </p:txBody>
      </p:sp>
    </p:spTree>
    <p:extLst>
      <p:ext uri="{BB962C8B-B14F-4D97-AF65-F5344CB8AC3E}">
        <p14:creationId xmlns:p14="http://schemas.microsoft.com/office/powerpoint/2010/main" val="1590512240"/>
      </p:ext>
    </p:extLst>
  </p:cSld>
  <p:clrMapOvr>
    <a:masterClrMapping/>
  </p:clrMapOvr>
  <p:transition advTm="1869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867" y="2607733"/>
            <a:ext cx="8195733" cy="1323439"/>
          </a:xfrm>
          <a:prstGeom prst="rect">
            <a:avLst/>
          </a:prstGeom>
          <a:noFill/>
        </p:spPr>
        <p:txBody>
          <a:bodyPr wrap="square" rtlCol="0">
            <a:spAutoFit/>
          </a:bodyPr>
          <a:lstStyle/>
          <a:p>
            <a:pPr algn="ctr"/>
            <a:r>
              <a:rPr lang="en-GB" sz="4000" dirty="0" smtClean="0"/>
              <a:t>Which resources from OUP I can access </a:t>
            </a:r>
            <a:r>
              <a:rPr lang="en-GB" sz="4000" dirty="0" smtClean="0"/>
              <a:t>in NLB</a:t>
            </a:r>
            <a:r>
              <a:rPr lang="pl-PL" sz="4000" dirty="0" smtClean="0"/>
              <a:t>?</a:t>
            </a:r>
            <a:endParaRPr lang="en-GB" sz="4000" dirty="0"/>
          </a:p>
        </p:txBody>
      </p:sp>
    </p:spTree>
    <p:extLst>
      <p:ext uri="{BB962C8B-B14F-4D97-AF65-F5344CB8AC3E}">
        <p14:creationId xmlns:p14="http://schemas.microsoft.com/office/powerpoint/2010/main" val="103158843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2149552"/>
            <a:ext cx="8571838" cy="1023954"/>
          </a:xfrm>
        </p:spPr>
        <p:txBody>
          <a:bodyPr>
            <a:normAutofit fontScale="90000"/>
          </a:bodyPr>
          <a:lstStyle/>
          <a:p>
            <a:r>
              <a:rPr lang="en-GB" sz="3600" dirty="0" smtClean="0"/>
              <a:t>Oxford University Press Journals Collection </a:t>
            </a:r>
            <a:endParaRPr lang="en-US" sz="3600" dirty="0"/>
          </a:p>
        </p:txBody>
      </p:sp>
    </p:spTree>
    <p:extLst>
      <p:ext uri="{BB962C8B-B14F-4D97-AF65-F5344CB8AC3E}">
        <p14:creationId xmlns:p14="http://schemas.microsoft.com/office/powerpoint/2010/main" val="33363834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OUP’s Mission</a:t>
            </a:r>
            <a:endParaRPr lang="en-GB" dirty="0"/>
          </a:p>
        </p:txBody>
      </p:sp>
      <p:sp>
        <p:nvSpPr>
          <p:cNvPr id="3" name="Text Placeholder 2"/>
          <p:cNvSpPr>
            <a:spLocks noGrp="1"/>
          </p:cNvSpPr>
          <p:nvPr>
            <p:ph type="body" sz="quarter" idx="13"/>
          </p:nvPr>
        </p:nvSpPr>
        <p:spPr/>
        <p:txBody>
          <a:bodyPr/>
          <a:lstStyle/>
          <a:p>
            <a:r>
              <a:rPr lang="en-GB" dirty="0" smtClean="0"/>
              <a:t>What does it mean?</a:t>
            </a:r>
            <a:endParaRPr lang="en-GB" dirty="0"/>
          </a:p>
        </p:txBody>
      </p:sp>
      <p:sp>
        <p:nvSpPr>
          <p:cNvPr id="4" name="Text Placeholder 3"/>
          <p:cNvSpPr>
            <a:spLocks noGrp="1"/>
          </p:cNvSpPr>
          <p:nvPr>
            <p:ph type="body" sz="quarter" idx="14"/>
          </p:nvPr>
        </p:nvSpPr>
        <p:spPr>
          <a:xfrm>
            <a:off x="287338" y="1788761"/>
            <a:ext cx="8566150" cy="4267723"/>
          </a:xfrm>
        </p:spPr>
        <p:txBody>
          <a:bodyPr/>
          <a:lstStyle/>
          <a:p>
            <a:pPr marL="0" indent="0">
              <a:buNone/>
            </a:pPr>
            <a:endParaRPr lang="en-GB" sz="3200" dirty="0"/>
          </a:p>
          <a:p>
            <a:pPr marL="0" indent="0" algn="ctr">
              <a:buNone/>
            </a:pPr>
            <a:r>
              <a:rPr lang="en-GB" sz="3200" i="1" dirty="0" smtClean="0"/>
              <a:t>OUP </a:t>
            </a:r>
            <a:r>
              <a:rPr lang="en-GB" sz="3200" i="1" dirty="0"/>
              <a:t>publishes the </a:t>
            </a:r>
            <a:r>
              <a:rPr lang="en-GB" sz="3200" b="1" i="1" u="sng" dirty="0" smtClean="0"/>
              <a:t>highest-quality </a:t>
            </a:r>
            <a:r>
              <a:rPr lang="en-GB" sz="3200" b="1" i="1" u="sng" dirty="0"/>
              <a:t>journals </a:t>
            </a:r>
            <a:r>
              <a:rPr lang="en-GB" sz="3200" i="1" dirty="0"/>
              <a:t>and delivers this research to the widest possible audience. We achieve this by working closely with our </a:t>
            </a:r>
            <a:r>
              <a:rPr lang="en-GB" sz="3200" b="1" i="1" u="sng" dirty="0"/>
              <a:t>society partners, authors, </a:t>
            </a:r>
            <a:r>
              <a:rPr lang="en-GB" sz="3200" i="1" dirty="0"/>
              <a:t>and </a:t>
            </a:r>
            <a:r>
              <a:rPr lang="en-GB" sz="3200" b="1" i="1" u="sng" dirty="0"/>
              <a:t>subscribers</a:t>
            </a:r>
            <a:r>
              <a:rPr lang="en-GB" sz="3200" i="1" u="sng" dirty="0"/>
              <a:t> </a:t>
            </a:r>
            <a:r>
              <a:rPr lang="en-GB" sz="3200" i="1" dirty="0"/>
              <a:t>in order to provide them with publishing services that </a:t>
            </a:r>
            <a:r>
              <a:rPr lang="en-GB" sz="3200" b="1" i="1" u="sng" dirty="0"/>
              <a:t>support their research needs</a:t>
            </a:r>
          </a:p>
          <a:p>
            <a:pPr marL="0" indent="0">
              <a:buNone/>
            </a:pPr>
            <a:endParaRPr lang="en-GB" sz="2000" dirty="0"/>
          </a:p>
        </p:txBody>
      </p:sp>
    </p:spTree>
    <p:extLst>
      <p:ext uri="{BB962C8B-B14F-4D97-AF65-F5344CB8AC3E}">
        <p14:creationId xmlns:p14="http://schemas.microsoft.com/office/powerpoint/2010/main" val="127027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704" y="-54592"/>
            <a:ext cx="6936094" cy="1269916"/>
          </a:xfrm>
        </p:spPr>
        <p:txBody>
          <a:bodyPr/>
          <a:lstStyle/>
          <a:p>
            <a:r>
              <a:rPr lang="en-GB" dirty="0"/>
              <a:t>OUP and the </a:t>
            </a:r>
            <a:r>
              <a:rPr lang="en-GB" dirty="0" smtClean="0"/>
              <a:t>Academic Community </a:t>
            </a:r>
            <a:endParaRPr lang="en-GB" dirty="0">
              <a:solidFill>
                <a:srgbClr val="FF0000"/>
              </a:solidFill>
            </a:endParaRPr>
          </a:p>
        </p:txBody>
      </p:sp>
      <p:sp>
        <p:nvSpPr>
          <p:cNvPr id="3" name="Text Placeholder 2"/>
          <p:cNvSpPr>
            <a:spLocks noGrp="1"/>
          </p:cNvSpPr>
          <p:nvPr>
            <p:ph type="body" sz="quarter" idx="13"/>
          </p:nvPr>
        </p:nvSpPr>
        <p:spPr>
          <a:xfrm>
            <a:off x="287338" y="1269657"/>
            <a:ext cx="7055158" cy="485775"/>
          </a:xfrm>
        </p:spPr>
        <p:txBody>
          <a:bodyPr/>
          <a:lstStyle/>
          <a:p>
            <a:r>
              <a:rPr lang="en-GB" sz="2800" dirty="0" smtClean="0"/>
              <a:t>Publishing Collaboratively</a:t>
            </a:r>
            <a:endParaRPr lang="en-GB" sz="2800" dirty="0"/>
          </a:p>
        </p:txBody>
      </p:sp>
      <p:pic>
        <p:nvPicPr>
          <p:cNvPr id="4" name="Picture 2" descr="ES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 y="2266336"/>
            <a:ext cx="127635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oup.silverchair-cdn.com/ImageLibrary/GSA/GSAlogo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554" y="4312350"/>
            <a:ext cx="3102488" cy="1745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choosingwisely.org/wp-content/uploads/2015/03/IDS-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4439" y="2266335"/>
            <a:ext cx="2544717" cy="7670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media.glassdoor.com/sqll/320758/american-society-for-clinical-pathology-square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222" y="4307657"/>
            <a:ext cx="1365556" cy="136555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upload.wikimedia.org/wikipedia/commons/e/eb/OAH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0779" y="2335851"/>
            <a:ext cx="1297315" cy="157781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kurzweilai.net/images/AAR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3469" y="3296130"/>
            <a:ext cx="2006658" cy="114081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www.worldbank.org/content/dam/wbr/share-logo/sharing-wb-logo-clear.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03035" y="2215275"/>
            <a:ext cx="1124371" cy="11243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490414" y="5762540"/>
            <a:ext cx="6345475" cy="923330"/>
          </a:xfrm>
          <a:prstGeom prst="rect">
            <a:avLst/>
          </a:prstGeom>
          <a:noFill/>
        </p:spPr>
        <p:txBody>
          <a:bodyPr wrap="square" rtlCol="0">
            <a:spAutoFit/>
          </a:bodyPr>
          <a:lstStyle/>
          <a:p>
            <a:pPr algn="ctr" fontAlgn="auto">
              <a:spcBef>
                <a:spcPts val="0"/>
              </a:spcBef>
              <a:spcAft>
                <a:spcPts val="0"/>
              </a:spcAft>
            </a:pPr>
            <a:r>
              <a:rPr lang="en-GB" b="1" dirty="0" smtClean="0">
                <a:solidFill>
                  <a:srgbClr val="000000"/>
                </a:solidFill>
                <a:latin typeface="Arial"/>
              </a:rPr>
              <a:t>Over 70% </a:t>
            </a:r>
            <a:r>
              <a:rPr lang="en-GB" b="1" dirty="0">
                <a:solidFill>
                  <a:srgbClr val="000000"/>
                </a:solidFill>
                <a:latin typeface="Arial"/>
              </a:rPr>
              <a:t>of OUP’s </a:t>
            </a:r>
            <a:r>
              <a:rPr lang="en-GB" b="1" dirty="0" smtClean="0">
                <a:solidFill>
                  <a:srgbClr val="000000"/>
                </a:solidFill>
                <a:latin typeface="Arial"/>
              </a:rPr>
              <a:t>Collection journals are published on behalf of </a:t>
            </a:r>
            <a:r>
              <a:rPr lang="en-GB" b="1" dirty="0">
                <a:solidFill>
                  <a:srgbClr val="000000"/>
                </a:solidFill>
                <a:latin typeface="Arial"/>
              </a:rPr>
              <a:t>societies and academic </a:t>
            </a:r>
            <a:r>
              <a:rPr lang="en-GB" b="1" dirty="0" smtClean="0">
                <a:solidFill>
                  <a:srgbClr val="000000"/>
                </a:solidFill>
                <a:latin typeface="Arial"/>
              </a:rPr>
              <a:t>bodies,</a:t>
            </a:r>
            <a:r>
              <a:rPr lang="en-GB" dirty="0" smtClean="0">
                <a:solidFill>
                  <a:srgbClr val="000000"/>
                </a:solidFill>
                <a:latin typeface="Arial"/>
              </a:rPr>
              <a:t> </a:t>
            </a:r>
            <a:r>
              <a:rPr lang="en-GB" b="1" dirty="0" smtClean="0">
                <a:solidFill>
                  <a:srgbClr val="000000"/>
                </a:solidFill>
                <a:latin typeface="Arial"/>
              </a:rPr>
              <a:t>and this is increasing</a:t>
            </a:r>
            <a:endParaRPr lang="en-GB" b="1" dirty="0">
              <a:solidFill>
                <a:srgbClr val="000000"/>
              </a:solidFill>
              <a:latin typeface="Arial"/>
            </a:endParaRPr>
          </a:p>
        </p:txBody>
      </p:sp>
      <p:pic>
        <p:nvPicPr>
          <p:cNvPr id="1048" name="Picture 24" descr="https://pbs.twimg.com/profile_images/3225164098/982a5bd100c3b10b6fc818fd9091b4dd_400x400.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89359" y="3535762"/>
            <a:ext cx="1335080" cy="133508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www.eshre.eu/~/media/Images/About-ESHRE/eshrelogo.png?h=317&amp;la=en&amp;w=6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0779" y="4307657"/>
            <a:ext cx="2222372" cy="1174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4406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485516"/>
            <a:ext cx="6936094" cy="1269916"/>
          </a:xfrm>
        </p:spPr>
        <p:txBody>
          <a:bodyPr/>
          <a:lstStyle/>
          <a:p>
            <a:r>
              <a:rPr lang="en-US" sz="2800" dirty="0" smtClean="0"/>
              <a:t>The 2018 </a:t>
            </a:r>
            <a:r>
              <a:rPr lang="en-US" sz="2800" dirty="0"/>
              <a:t>Collection</a:t>
            </a:r>
            <a:r>
              <a:rPr lang="en-US" dirty="0"/>
              <a:t/>
            </a:r>
            <a:br>
              <a:rPr lang="en-US" dirty="0"/>
            </a:br>
            <a:endParaRPr lang="en-US" dirty="0"/>
          </a:p>
        </p:txBody>
      </p:sp>
      <p:sp>
        <p:nvSpPr>
          <p:cNvPr id="3" name="Text Placeholder 2"/>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pPr marL="0" indent="0" algn="ctr">
              <a:buNone/>
            </a:pPr>
            <a:r>
              <a:rPr lang="en-US" sz="6000" dirty="0" smtClean="0"/>
              <a:t>339 </a:t>
            </a:r>
            <a:r>
              <a:rPr lang="en-US" sz="6000" dirty="0" smtClean="0">
                <a:solidFill>
                  <a:schemeClr val="tx1"/>
                </a:solidFill>
              </a:rPr>
              <a:t>titles </a:t>
            </a:r>
            <a:endParaRPr lang="en-US" sz="6000" dirty="0">
              <a:solidFill>
                <a:schemeClr val="tx1"/>
              </a:solidFill>
            </a:endParaRPr>
          </a:p>
          <a:p>
            <a:pPr marL="0" indent="0" algn="ctr">
              <a:buNone/>
            </a:pPr>
            <a:r>
              <a:rPr lang="en-US" sz="4400" dirty="0" smtClean="0">
                <a:solidFill>
                  <a:schemeClr val="tx1"/>
                </a:solidFill>
              </a:rPr>
              <a:t> </a:t>
            </a:r>
            <a:r>
              <a:rPr lang="en-US" sz="4400" dirty="0" smtClean="0"/>
              <a:t>18 </a:t>
            </a:r>
            <a:r>
              <a:rPr lang="en-US" sz="4400" dirty="0" smtClean="0">
                <a:solidFill>
                  <a:schemeClr val="tx1"/>
                </a:solidFill>
              </a:rPr>
              <a:t>titles joining the Collection </a:t>
            </a:r>
          </a:p>
        </p:txBody>
      </p:sp>
      <p:sp>
        <p:nvSpPr>
          <p:cNvPr id="6" name="Slide Number Placeholder 5"/>
          <p:cNvSpPr>
            <a:spLocks noGrp="1"/>
          </p:cNvSpPr>
          <p:nvPr>
            <p:ph type="sldNum" sz="quarter" idx="4294967295"/>
          </p:nvPr>
        </p:nvSpPr>
        <p:spPr>
          <a:xfrm>
            <a:off x="287338" y="6391275"/>
            <a:ext cx="344487" cy="360363"/>
          </a:xfrm>
          <a:prstGeom prst="rect">
            <a:avLst/>
          </a:prstGeom>
        </p:spPr>
        <p:txBody>
          <a:bodyPr/>
          <a:lstStyle/>
          <a:p>
            <a:pPr>
              <a:defRPr/>
            </a:pPr>
            <a:fld id="{88837E77-F07C-4F70-A6BE-4707747CAFDC}" type="slidenum">
              <a:rPr lang="en-US" smtClean="0">
                <a:solidFill>
                  <a:prstClr val="black">
                    <a:tint val="75000"/>
                  </a:prstClr>
                </a:solidFill>
              </a:rPr>
              <a:pPr>
                <a:defRPr/>
              </a:pPr>
              <a:t>15</a:t>
            </a:fld>
            <a:endParaRPr lang="en-US" dirty="0">
              <a:solidFill>
                <a:prstClr val="black">
                  <a:tint val="75000"/>
                </a:prstClr>
              </a:solidFill>
            </a:endParaRPr>
          </a:p>
        </p:txBody>
      </p:sp>
      <p:pic>
        <p:nvPicPr>
          <p:cNvPr id="8" name="Picture 2" descr="http://npchiropractic.com/wp-content/uploads/2013/07/flower-grow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5321" y="3978009"/>
            <a:ext cx="6029325" cy="2400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18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288000" y="6391598"/>
            <a:ext cx="343099" cy="360000"/>
          </a:xfrm>
          <a:prstGeom prst="rect">
            <a:avLst/>
          </a:prstGeom>
        </p:spPr>
        <p:txBody>
          <a:bodyPr/>
          <a:lstStyle/>
          <a:p>
            <a:fld id="{01220978-8253-124C-B391-04AC4DA943D1}" type="slidenum">
              <a:rPr lang="en-US" smtClean="0">
                <a:solidFill>
                  <a:srgbClr val="002147">
                    <a:tint val="75000"/>
                  </a:srgbClr>
                </a:solidFill>
              </a:rPr>
              <a:pPr/>
              <a:t>16</a:t>
            </a:fld>
            <a:endParaRPr lang="en-US" dirty="0">
              <a:solidFill>
                <a:srgbClr val="002147">
                  <a:tint val="75000"/>
                </a:srgbClr>
              </a:solidFill>
            </a:endParaRPr>
          </a:p>
        </p:txBody>
      </p:sp>
      <p:sp>
        <p:nvSpPr>
          <p:cNvPr id="7" name="TextBox 6"/>
          <p:cNvSpPr txBox="1"/>
          <p:nvPr/>
        </p:nvSpPr>
        <p:spPr>
          <a:xfrm>
            <a:off x="288000" y="2094154"/>
            <a:ext cx="184731" cy="369332"/>
          </a:xfrm>
          <a:prstGeom prst="rect">
            <a:avLst/>
          </a:prstGeom>
          <a:noFill/>
        </p:spPr>
        <p:txBody>
          <a:bodyPr wrap="none" rtlCol="0">
            <a:spAutoFit/>
          </a:bodyPr>
          <a:lstStyle/>
          <a:p>
            <a:endParaRPr lang="en-GB" b="1" dirty="0"/>
          </a:p>
        </p:txBody>
      </p:sp>
      <p:sp>
        <p:nvSpPr>
          <p:cNvPr id="8" name="TextBox 7"/>
          <p:cNvSpPr txBox="1"/>
          <p:nvPr/>
        </p:nvSpPr>
        <p:spPr>
          <a:xfrm>
            <a:off x="631099" y="5943600"/>
            <a:ext cx="6898215" cy="338554"/>
          </a:xfrm>
          <a:prstGeom prst="rect">
            <a:avLst/>
          </a:prstGeom>
          <a:noFill/>
        </p:spPr>
        <p:txBody>
          <a:bodyPr wrap="square" rtlCol="0">
            <a:spAutoFit/>
          </a:bodyPr>
          <a:lstStyle/>
          <a:p>
            <a:pPr algn="ctr"/>
            <a:endParaRPr lang="en-GB" sz="1600" dirty="0"/>
          </a:p>
        </p:txBody>
      </p:sp>
      <p:sp>
        <p:nvSpPr>
          <p:cNvPr id="10" name="TextBox 9"/>
          <p:cNvSpPr txBox="1"/>
          <p:nvPr/>
        </p:nvSpPr>
        <p:spPr>
          <a:xfrm>
            <a:off x="871368" y="6498959"/>
            <a:ext cx="4852610" cy="261610"/>
          </a:xfrm>
          <a:prstGeom prst="rect">
            <a:avLst/>
          </a:prstGeom>
          <a:noFill/>
        </p:spPr>
        <p:txBody>
          <a:bodyPr wrap="none" rtlCol="0">
            <a:spAutoFit/>
          </a:bodyPr>
          <a:lstStyle/>
          <a:p>
            <a:r>
              <a:rPr lang="en-US" sz="1100" dirty="0" smtClean="0">
                <a:solidFill>
                  <a:srgbClr val="747679"/>
                </a:solidFill>
              </a:rPr>
              <a:t>*Library </a:t>
            </a:r>
            <a:r>
              <a:rPr lang="en-US" sz="1100" dirty="0">
                <a:solidFill>
                  <a:srgbClr val="747679"/>
                </a:solidFill>
              </a:rPr>
              <a:t>Journal </a:t>
            </a:r>
            <a:r>
              <a:rPr lang="en-US" sz="1100" dirty="0" smtClean="0">
                <a:solidFill>
                  <a:srgbClr val="747679"/>
                </a:solidFill>
                <a:hlinkClick r:id="rId3"/>
              </a:rPr>
              <a:t>– </a:t>
            </a:r>
            <a:r>
              <a:rPr lang="en-GB" sz="1100" dirty="0" smtClean="0">
                <a:hlinkClick r:id="rId3"/>
              </a:rPr>
              <a:t>New World, Same Model </a:t>
            </a:r>
            <a:r>
              <a:rPr lang="en-GB" sz="1100" dirty="0">
                <a:hlinkClick r:id="rId3"/>
              </a:rPr>
              <a:t>| Periodicals Price Survey </a:t>
            </a:r>
            <a:r>
              <a:rPr lang="en-GB" sz="1100" dirty="0" smtClean="0">
                <a:hlinkClick r:id="rId3"/>
              </a:rPr>
              <a:t>2017</a:t>
            </a:r>
            <a:endParaRPr lang="en-GB" sz="1100" dirty="0"/>
          </a:p>
        </p:txBody>
      </p:sp>
      <p:sp>
        <p:nvSpPr>
          <p:cNvPr id="13" name="Rectangle 12"/>
          <p:cNvSpPr/>
          <p:nvPr/>
        </p:nvSpPr>
        <p:spPr>
          <a:xfrm>
            <a:off x="25362" y="1850297"/>
            <a:ext cx="9057939" cy="107576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aphicFrame>
        <p:nvGraphicFramePr>
          <p:cNvPr id="11" name="Chart 10"/>
          <p:cNvGraphicFramePr>
            <a:graphicFrameLocks noGrp="1"/>
          </p:cNvGraphicFramePr>
          <p:nvPr>
            <p:extLst/>
          </p:nvPr>
        </p:nvGraphicFramePr>
        <p:xfrm>
          <a:off x="25363" y="946717"/>
          <a:ext cx="8896573" cy="5802577"/>
        </p:xfrm>
        <a:graphic>
          <a:graphicData uri="http://schemas.openxmlformats.org/drawingml/2006/chart">
            <c:chart xmlns:c="http://schemas.openxmlformats.org/drawingml/2006/chart" xmlns:r="http://schemas.openxmlformats.org/officeDocument/2006/relationships" r:id="rId4"/>
          </a:graphicData>
        </a:graphic>
      </p:graphicFrame>
      <p:sp>
        <p:nvSpPr>
          <p:cNvPr id="9" name="Title 1"/>
          <p:cNvSpPr>
            <a:spLocks noGrp="1"/>
          </p:cNvSpPr>
          <p:nvPr>
            <p:ph type="title"/>
          </p:nvPr>
        </p:nvSpPr>
        <p:spPr>
          <a:xfrm>
            <a:off x="245667" y="142384"/>
            <a:ext cx="6936094" cy="804333"/>
          </a:xfrm>
        </p:spPr>
        <p:txBody>
          <a:bodyPr>
            <a:normAutofit/>
          </a:bodyPr>
          <a:lstStyle/>
          <a:p>
            <a:r>
              <a:rPr lang="en-GB" dirty="0" smtClean="0">
                <a:solidFill>
                  <a:schemeClr val="accent5"/>
                </a:solidFill>
              </a:rPr>
              <a:t>Oxford Journals Collection</a:t>
            </a:r>
            <a:endParaRPr lang="en-GB" dirty="0">
              <a:solidFill>
                <a:schemeClr val="accent5"/>
              </a:solidFill>
            </a:endParaRPr>
          </a:p>
        </p:txBody>
      </p:sp>
    </p:spTree>
    <p:extLst>
      <p:ext uri="{BB962C8B-B14F-4D97-AF65-F5344CB8AC3E}">
        <p14:creationId xmlns:p14="http://schemas.microsoft.com/office/powerpoint/2010/main" val="23428977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8"/>
          <p:cNvSpPr txBox="1">
            <a:spLocks/>
          </p:cNvSpPr>
          <p:nvPr/>
        </p:nvSpPr>
        <p:spPr bwMode="auto">
          <a:xfrm>
            <a:off x="232746" y="1183503"/>
            <a:ext cx="698817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GB" altLang="en-US" sz="2600" b="1" dirty="0">
                <a:solidFill>
                  <a:srgbClr val="000000">
                    <a:lumMod val="50000"/>
                    <a:lumOff val="50000"/>
                  </a:srgbClr>
                </a:solidFill>
              </a:rPr>
              <a:t>Journals in the top 10% of their field</a:t>
            </a:r>
          </a:p>
        </p:txBody>
      </p:sp>
      <p:sp>
        <p:nvSpPr>
          <p:cNvPr id="12" name="Slide Number Placeholder 5"/>
          <p:cNvSpPr txBox="1">
            <a:spLocks/>
          </p:cNvSpPr>
          <p:nvPr/>
        </p:nvSpPr>
        <p:spPr>
          <a:xfrm>
            <a:off x="221794" y="6499225"/>
            <a:ext cx="344487" cy="360363"/>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Arial" charset="0"/>
                <a:ea typeface="ＭＳ Ｐゴシック" pitchFamily="-112"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12"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12"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12"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12" charset="-128"/>
                <a:cs typeface="+mn-cs"/>
              </a:defRPr>
            </a:lvl5pPr>
            <a:lvl6pPr marL="2286000" algn="l" defTabSz="914400" rtl="0" eaLnBrk="1" latinLnBrk="0" hangingPunct="1">
              <a:defRPr kern="1200">
                <a:solidFill>
                  <a:schemeClr val="tx1"/>
                </a:solidFill>
                <a:latin typeface="Arial" charset="0"/>
                <a:ea typeface="ＭＳ Ｐゴシック" pitchFamily="-112" charset="-128"/>
                <a:cs typeface="+mn-cs"/>
              </a:defRPr>
            </a:lvl6pPr>
            <a:lvl7pPr marL="2743200" algn="l" defTabSz="914400" rtl="0" eaLnBrk="1" latinLnBrk="0" hangingPunct="1">
              <a:defRPr kern="1200">
                <a:solidFill>
                  <a:schemeClr val="tx1"/>
                </a:solidFill>
                <a:latin typeface="Arial" charset="0"/>
                <a:ea typeface="ＭＳ Ｐゴシック" pitchFamily="-112" charset="-128"/>
                <a:cs typeface="+mn-cs"/>
              </a:defRPr>
            </a:lvl7pPr>
            <a:lvl8pPr marL="3200400" algn="l" defTabSz="914400" rtl="0" eaLnBrk="1" latinLnBrk="0" hangingPunct="1">
              <a:defRPr kern="1200">
                <a:solidFill>
                  <a:schemeClr val="tx1"/>
                </a:solidFill>
                <a:latin typeface="Arial" charset="0"/>
                <a:ea typeface="ＭＳ Ｐゴシック" pitchFamily="-112" charset="-128"/>
                <a:cs typeface="+mn-cs"/>
              </a:defRPr>
            </a:lvl8pPr>
            <a:lvl9pPr marL="3657600" algn="l" defTabSz="914400" rtl="0" eaLnBrk="1" latinLnBrk="0" hangingPunct="1">
              <a:defRPr kern="1200">
                <a:solidFill>
                  <a:schemeClr val="tx1"/>
                </a:solidFill>
                <a:latin typeface="Arial" charset="0"/>
                <a:ea typeface="ＭＳ Ｐゴシック" pitchFamily="-112" charset="-128"/>
                <a:cs typeface="+mn-cs"/>
              </a:defRPr>
            </a:lvl9pPr>
          </a:lstStyle>
          <a:p>
            <a:pPr>
              <a:defRPr/>
            </a:pPr>
            <a:fld id="{88837E77-F07C-4F70-A6BE-4707747CAFDC}" type="slidenum">
              <a:rPr lang="en-US" sz="1100" smtClean="0">
                <a:solidFill>
                  <a:prstClr val="white">
                    <a:lumMod val="50000"/>
                  </a:prstClr>
                </a:solidFill>
              </a:rPr>
              <a:pPr>
                <a:defRPr/>
              </a:pPr>
              <a:t>17</a:t>
            </a:fld>
            <a:endParaRPr lang="en-US" sz="1100" dirty="0">
              <a:solidFill>
                <a:prstClr val="white">
                  <a:lumMod val="50000"/>
                </a:prstClr>
              </a:solidFill>
            </a:endParaRPr>
          </a:p>
        </p:txBody>
      </p:sp>
      <p:sp>
        <p:nvSpPr>
          <p:cNvPr id="3" name="TextBox 2"/>
          <p:cNvSpPr txBox="1"/>
          <p:nvPr/>
        </p:nvSpPr>
        <p:spPr>
          <a:xfrm>
            <a:off x="1473956" y="6024677"/>
            <a:ext cx="6455393" cy="584775"/>
          </a:xfrm>
          <a:prstGeom prst="rect">
            <a:avLst/>
          </a:prstGeom>
          <a:noFill/>
        </p:spPr>
        <p:txBody>
          <a:bodyPr wrap="square" rtlCol="0">
            <a:spAutoFit/>
          </a:bodyPr>
          <a:lstStyle/>
          <a:p>
            <a:pPr algn="ctr"/>
            <a:r>
              <a:rPr lang="en-GB" sz="1600" b="1" smtClean="0">
                <a:solidFill>
                  <a:srgbClr val="000000"/>
                </a:solidFill>
              </a:rPr>
              <a:t>25% </a:t>
            </a:r>
            <a:r>
              <a:rPr lang="en-GB" sz="1600" b="1" dirty="0" smtClean="0">
                <a:solidFill>
                  <a:srgbClr val="000000"/>
                </a:solidFill>
              </a:rPr>
              <a:t>of OUP’s Journals rank in the top 10% in their subject area over 5 years.</a:t>
            </a:r>
            <a:endParaRPr lang="en-GB" sz="1600" b="1" dirty="0">
              <a:solidFill>
                <a:srgbClr val="000000"/>
              </a:solidFill>
            </a:endParaRPr>
          </a:p>
        </p:txBody>
      </p:sp>
      <p:sp>
        <p:nvSpPr>
          <p:cNvPr id="7" name="Title 8"/>
          <p:cNvSpPr txBox="1">
            <a:spLocks/>
          </p:cNvSpPr>
          <p:nvPr/>
        </p:nvSpPr>
        <p:spPr bwMode="auto">
          <a:xfrm>
            <a:off x="221794" y="398661"/>
            <a:ext cx="73628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en-GB" altLang="en-US" sz="2600" b="1" dirty="0">
                <a:solidFill>
                  <a:srgbClr val="002147"/>
                </a:solidFill>
              </a:rPr>
              <a:t>Commitment to Quality</a:t>
            </a:r>
          </a:p>
        </p:txBody>
      </p:sp>
      <p:pic>
        <p:nvPicPr>
          <p:cNvPr id="2050" name="Picture 2" descr="C:\Users\Roland.Briscoe@oup.com\Pictures\IF over time percent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249" y="2098189"/>
            <a:ext cx="7996237" cy="3926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6627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dirty="0"/>
              <a:t>Rankings in Best JCR Subject Category - 2018 Oxford Journals Collection</a:t>
            </a:r>
            <a:br>
              <a:rPr lang="en-GB" dirty="0"/>
            </a:br>
            <a:endParaRPr lang="en-GB" dirty="0"/>
          </a:p>
        </p:txBody>
      </p:sp>
      <p:graphicFrame>
        <p:nvGraphicFramePr>
          <p:cNvPr id="8" name="Content Placeholder 7"/>
          <p:cNvGraphicFramePr>
            <a:graphicFrameLocks noGrp="1"/>
          </p:cNvGraphicFramePr>
          <p:nvPr>
            <p:ph idx="4294967295"/>
            <p:extLst/>
          </p:nvPr>
        </p:nvGraphicFramePr>
        <p:xfrm>
          <a:off x="457200" y="198755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4442791" y="6530027"/>
            <a:ext cx="4601817" cy="261610"/>
          </a:xfrm>
          <a:prstGeom prst="rect">
            <a:avLst/>
          </a:prstGeom>
          <a:noFill/>
        </p:spPr>
        <p:txBody>
          <a:bodyPr wrap="square" rtlCol="0">
            <a:spAutoFit/>
          </a:bodyPr>
          <a:lstStyle/>
          <a:p>
            <a:pPr algn="ctr"/>
            <a:r>
              <a:rPr lang="en-GB" sz="1050" dirty="0"/>
              <a:t>Source: 2016 Journal Citation Reports® (Clarivate Analytics, 2017</a:t>
            </a:r>
            <a:r>
              <a:rPr lang="en-GB" sz="1050" dirty="0" smtClean="0"/>
              <a:t>)</a:t>
            </a:r>
            <a:endParaRPr lang="en-GB" sz="1050" dirty="0"/>
          </a:p>
        </p:txBody>
      </p:sp>
    </p:spTree>
    <p:extLst>
      <p:ext uri="{BB962C8B-B14F-4D97-AF65-F5344CB8AC3E}">
        <p14:creationId xmlns:p14="http://schemas.microsoft.com/office/powerpoint/2010/main" val="27037225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p:txBody>
          <a:bodyPr>
            <a:noAutofit/>
          </a:bodyPr>
          <a:lstStyle/>
          <a:p>
            <a:pPr marL="0" lvl="0" indent="0">
              <a:buNone/>
            </a:pPr>
            <a:r>
              <a:rPr lang="en-GB" sz="1200" dirty="0" smtClean="0"/>
              <a:t>Of journals with a JCR entry…</a:t>
            </a:r>
          </a:p>
          <a:p>
            <a:r>
              <a:rPr lang="en-GB" sz="1100" dirty="0" smtClean="0"/>
              <a:t>23% are in the top 10% of their best category</a:t>
            </a:r>
          </a:p>
          <a:p>
            <a:r>
              <a:rPr lang="en-GB" sz="1100" dirty="0" smtClean="0"/>
              <a:t>51% are in the top 25%</a:t>
            </a:r>
          </a:p>
          <a:p>
            <a:r>
              <a:rPr lang="en-GB" sz="1100" dirty="0" smtClean="0"/>
              <a:t>81% are in the top 50%</a:t>
            </a:r>
          </a:p>
          <a:p>
            <a:endParaRPr lang="en-GB" sz="1100" dirty="0" smtClean="0"/>
          </a:p>
          <a:p>
            <a:pPr marL="0" lvl="0" indent="0">
              <a:buNone/>
            </a:pPr>
            <a:endParaRPr lang="en-GB" sz="1100" dirty="0"/>
          </a:p>
          <a:p>
            <a:pPr marL="0" lvl="0" indent="0">
              <a:buNone/>
            </a:pPr>
            <a:r>
              <a:rPr lang="en-GB" sz="1200" dirty="0" smtClean="0"/>
              <a:t>#1 Journals in JCR Category:</a:t>
            </a:r>
          </a:p>
          <a:p>
            <a:pPr>
              <a:spcAft>
                <a:spcPts val="600"/>
              </a:spcAft>
            </a:pPr>
            <a:r>
              <a:rPr lang="en-GB" sz="1100" b="1" i="1" dirty="0" smtClean="0"/>
              <a:t>Human Reproduction Update</a:t>
            </a:r>
            <a:r>
              <a:rPr lang="en-GB" sz="1100" dirty="0" smtClean="0"/>
              <a:t> (</a:t>
            </a:r>
            <a:r>
              <a:rPr lang="en-GB" sz="1100" dirty="0"/>
              <a:t>Obstetrics &amp; </a:t>
            </a:r>
            <a:r>
              <a:rPr lang="en-GB" sz="1100" dirty="0" err="1" smtClean="0"/>
              <a:t>Gynecology</a:t>
            </a:r>
            <a:r>
              <a:rPr lang="en-GB" sz="1100" dirty="0" smtClean="0"/>
              <a:t> | Reproductive Biology)</a:t>
            </a:r>
          </a:p>
          <a:p>
            <a:pPr>
              <a:spcAft>
                <a:spcPts val="600"/>
              </a:spcAft>
            </a:pPr>
            <a:r>
              <a:rPr lang="en-GB" sz="1100" b="1" i="1" dirty="0" smtClean="0"/>
              <a:t>African Affairs</a:t>
            </a:r>
            <a:r>
              <a:rPr lang="en-GB" sz="1100" dirty="0" smtClean="0"/>
              <a:t> (Area Studies)</a:t>
            </a:r>
          </a:p>
          <a:p>
            <a:pPr>
              <a:spcAft>
                <a:spcPts val="600"/>
              </a:spcAft>
            </a:pPr>
            <a:r>
              <a:rPr lang="en-GB" sz="1100" b="1" i="1" dirty="0" smtClean="0"/>
              <a:t>Applied Linguistics</a:t>
            </a:r>
            <a:r>
              <a:rPr lang="en-GB" sz="1100" dirty="0" smtClean="0"/>
              <a:t> (Linguistics)</a:t>
            </a:r>
          </a:p>
          <a:p>
            <a:pPr>
              <a:spcAft>
                <a:spcPts val="600"/>
              </a:spcAft>
            </a:pPr>
            <a:r>
              <a:rPr lang="en-GB" sz="1100" b="1" i="1" dirty="0" smtClean="0"/>
              <a:t>Journal of Public Administration Research and Theory</a:t>
            </a:r>
            <a:r>
              <a:rPr lang="en-GB" sz="1100" dirty="0" smtClean="0"/>
              <a:t> (Public Administration)</a:t>
            </a:r>
          </a:p>
          <a:p>
            <a:pPr>
              <a:spcAft>
                <a:spcPts val="600"/>
              </a:spcAft>
            </a:pPr>
            <a:r>
              <a:rPr lang="en-GB" sz="1100" b="1" i="1" dirty="0" smtClean="0"/>
              <a:t>The Journals of Gerontology, Series A: Biological Sciences &amp; Medical Sciences</a:t>
            </a:r>
            <a:r>
              <a:rPr lang="en-GB" sz="1100" dirty="0" smtClean="0"/>
              <a:t> (Geriatrics &amp; Gerontology)</a:t>
            </a:r>
          </a:p>
          <a:p>
            <a:pPr>
              <a:spcAft>
                <a:spcPts val="600"/>
              </a:spcAft>
            </a:pPr>
            <a:r>
              <a:rPr lang="en-GB" sz="1100" b="1" i="1" dirty="0" smtClean="0"/>
              <a:t>Quarterly Journal of Economics</a:t>
            </a:r>
            <a:r>
              <a:rPr lang="en-GB" sz="1100" dirty="0" smtClean="0"/>
              <a:t> (Economics)</a:t>
            </a:r>
            <a:endParaRPr lang="en-GB" sz="1100" dirty="0"/>
          </a:p>
          <a:p>
            <a:pPr lvl="0"/>
            <a:endParaRPr lang="en-GB" sz="1100" dirty="0"/>
          </a:p>
          <a:p>
            <a:pPr marL="0" lvl="0" indent="0">
              <a:buNone/>
            </a:pPr>
            <a:r>
              <a:rPr lang="en-GB" sz="1200" dirty="0" smtClean="0"/>
              <a:t>Other high-ranking journals:</a:t>
            </a:r>
          </a:p>
          <a:p>
            <a:pPr>
              <a:spcAft>
                <a:spcPts val="600"/>
              </a:spcAft>
            </a:pPr>
            <a:r>
              <a:rPr lang="en-GB" sz="1100" b="1" i="1" dirty="0" smtClean="0"/>
              <a:t>European Heart Journal</a:t>
            </a:r>
            <a:r>
              <a:rPr lang="en-GB" sz="1100" dirty="0" smtClean="0"/>
              <a:t> #2 journal in Cardiac &amp; Cardiovascular Systems with an Impact Factor of 19.651 – the highest Impact Factor amongst OUP Journals</a:t>
            </a:r>
          </a:p>
          <a:p>
            <a:pPr>
              <a:spcAft>
                <a:spcPts val="600"/>
              </a:spcAft>
            </a:pPr>
            <a:r>
              <a:rPr lang="en-GB" sz="1100" dirty="0" smtClean="0"/>
              <a:t>Three journals of the </a:t>
            </a:r>
            <a:r>
              <a:rPr lang="en-GB" sz="1100" b="1" dirty="0" smtClean="0"/>
              <a:t>European Society of Human Reproduction and Embryology </a:t>
            </a:r>
            <a:r>
              <a:rPr lang="en-GB" sz="1100" i="1" dirty="0" smtClean="0"/>
              <a:t>(Human Reproduction</a:t>
            </a:r>
            <a:r>
              <a:rPr lang="en-GB" sz="1100" dirty="0" smtClean="0"/>
              <a:t>, </a:t>
            </a:r>
            <a:r>
              <a:rPr lang="en-GB" sz="1100" i="1" dirty="0" smtClean="0"/>
              <a:t>Human Reproduction Update</a:t>
            </a:r>
            <a:r>
              <a:rPr lang="en-GB" sz="1100" dirty="0" smtClean="0"/>
              <a:t>, and </a:t>
            </a:r>
            <a:r>
              <a:rPr lang="en-GB" sz="1100" i="1" dirty="0" smtClean="0"/>
              <a:t>MHR)</a:t>
            </a:r>
            <a:r>
              <a:rPr lang="en-GB" sz="1100" dirty="0" smtClean="0"/>
              <a:t> are ranked 1, 2, and 4 in Reproductive Biology</a:t>
            </a:r>
          </a:p>
        </p:txBody>
      </p:sp>
      <p:sp>
        <p:nvSpPr>
          <p:cNvPr id="6" name="Title 5"/>
          <p:cNvSpPr>
            <a:spLocks noGrp="1"/>
          </p:cNvSpPr>
          <p:nvPr>
            <p:ph type="title"/>
          </p:nvPr>
        </p:nvSpPr>
        <p:spPr/>
        <p:txBody>
          <a:bodyPr>
            <a:normAutofit/>
          </a:bodyPr>
          <a:lstStyle/>
          <a:p>
            <a:r>
              <a:rPr lang="en-GB" dirty="0" smtClean="0"/>
              <a:t>Oxford Journals – Top Rankings</a:t>
            </a:r>
            <a:endParaRPr lang="en-GB" dirty="0"/>
          </a:p>
        </p:txBody>
      </p:sp>
    </p:spTree>
    <p:extLst>
      <p:ext uri="{BB962C8B-B14F-4D97-AF65-F5344CB8AC3E}">
        <p14:creationId xmlns:p14="http://schemas.microsoft.com/office/powerpoint/2010/main" val="26840039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p:txBody>
          <a:bodyPr/>
          <a:lstStyle/>
          <a:p>
            <a:r>
              <a:rPr lang="en-GB" dirty="0" smtClean="0"/>
              <a:t>Agenda</a:t>
            </a:r>
            <a:endParaRPr lang="en-GB" dirty="0"/>
          </a:p>
        </p:txBody>
      </p:sp>
      <p:sp>
        <p:nvSpPr>
          <p:cNvPr id="7" name="Text Placeholder 6"/>
          <p:cNvSpPr>
            <a:spLocks noGrp="1"/>
          </p:cNvSpPr>
          <p:nvPr>
            <p:ph type="body" sz="quarter" idx="14"/>
          </p:nvPr>
        </p:nvSpPr>
        <p:spPr>
          <a:xfrm>
            <a:off x="293688" y="2110852"/>
            <a:ext cx="5520258" cy="4267723"/>
          </a:xfrm>
        </p:spPr>
        <p:txBody>
          <a:bodyPr/>
          <a:lstStyle/>
          <a:p>
            <a:r>
              <a:rPr lang="en-GB" dirty="0" smtClean="0">
                <a:solidFill>
                  <a:schemeClr val="tx2"/>
                </a:solidFill>
              </a:rPr>
              <a:t>Oxford University Press</a:t>
            </a:r>
          </a:p>
          <a:p>
            <a:r>
              <a:rPr lang="en-GB" dirty="0" smtClean="0">
                <a:solidFill>
                  <a:schemeClr val="tx2"/>
                </a:solidFill>
              </a:rPr>
              <a:t>Resources supporting studying, teaching and research</a:t>
            </a:r>
            <a:endParaRPr lang="pl-PL" dirty="0" smtClean="0">
              <a:solidFill>
                <a:schemeClr val="tx2"/>
              </a:solidFill>
            </a:endParaRPr>
          </a:p>
          <a:p>
            <a:r>
              <a:rPr lang="en-GB" dirty="0" smtClean="0">
                <a:solidFill>
                  <a:schemeClr val="tx2"/>
                </a:solidFill>
              </a:rPr>
              <a:t>How to get published</a:t>
            </a:r>
            <a:endParaRPr lang="pl-PL" dirty="0" smtClean="0">
              <a:solidFill>
                <a:schemeClr val="tx2"/>
              </a:solidFill>
            </a:endParaRPr>
          </a:p>
          <a:p>
            <a:r>
              <a:rPr lang="pl-PL" dirty="0" smtClean="0">
                <a:solidFill>
                  <a:schemeClr val="tx2"/>
                </a:solidFill>
              </a:rPr>
              <a:t>Questions</a:t>
            </a:r>
            <a:endParaRPr lang="en-GB" dirty="0" smtClean="0">
              <a:solidFill>
                <a:schemeClr val="tx2"/>
              </a:solidFill>
            </a:endParaRPr>
          </a:p>
          <a:p>
            <a:endParaRPr lang="en-GB" dirty="0" smtClean="0">
              <a:solidFill>
                <a:schemeClr val="tx2"/>
              </a:solidFill>
            </a:endParaRPr>
          </a:p>
          <a:p>
            <a:pPr marL="266700" lvl="1" indent="0">
              <a:buNone/>
            </a:pPr>
            <a:endParaRPr lang="en-GB" dirty="0">
              <a:solidFill>
                <a:schemeClr val="tx2"/>
              </a:solidFill>
            </a:endParaRPr>
          </a:p>
          <a:p>
            <a:pPr marL="266700" lvl="1" indent="0">
              <a:buNone/>
            </a:pPr>
            <a:endParaRPr lang="en-GB" dirty="0" smtClean="0">
              <a:solidFill>
                <a:schemeClr val="tx2"/>
              </a:solidFill>
            </a:endParaRPr>
          </a:p>
          <a:p>
            <a:pPr marL="266700" lvl="1" indent="0">
              <a:buNone/>
            </a:pPr>
            <a:endParaRPr lang="en-GB" dirty="0"/>
          </a:p>
        </p:txBody>
      </p:sp>
      <p:pic>
        <p:nvPicPr>
          <p:cNvPr id="1026" name="Picture 2" descr="http://www.oup.com/uk/archives/images/pics/pi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552" y="2414085"/>
            <a:ext cx="2977297" cy="3826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9176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43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8520" y="6498382"/>
            <a:ext cx="2814584" cy="307777"/>
          </a:xfrm>
          <a:prstGeom prst="rect">
            <a:avLst/>
          </a:prstGeom>
          <a:noFill/>
        </p:spPr>
        <p:txBody>
          <a:bodyPr wrap="square" rtlCol="0">
            <a:spAutoFit/>
          </a:bodyPr>
          <a:lstStyle/>
          <a:p>
            <a:pPr algn="ctr" fontAlgn="base">
              <a:spcBef>
                <a:spcPct val="0"/>
              </a:spcBef>
              <a:spcAft>
                <a:spcPct val="0"/>
              </a:spcAft>
            </a:pPr>
            <a:r>
              <a:rPr lang="en-GB" sz="1400" dirty="0">
                <a:solidFill>
                  <a:srgbClr val="002147"/>
                </a:solidFill>
              </a:rPr>
              <a:t>www.oxfordjournals.org</a:t>
            </a:r>
          </a:p>
        </p:txBody>
      </p:sp>
    </p:spTree>
    <p:extLst>
      <p:ext uri="{BB962C8B-B14F-4D97-AF65-F5344CB8AC3E}">
        <p14:creationId xmlns:p14="http://schemas.microsoft.com/office/powerpoint/2010/main" val="1284426750"/>
      </p:ext>
    </p:extLst>
  </p:cSld>
  <p:clrMapOvr>
    <a:masterClrMapping/>
  </p:clrMapOvr>
  <p:transition advTm="18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266" y="1944624"/>
            <a:ext cx="8394590" cy="3566160"/>
          </a:xfrm>
        </p:spPr>
        <p:txBody>
          <a:bodyPr>
            <a:normAutofit/>
          </a:bodyPr>
          <a:lstStyle/>
          <a:p>
            <a:pPr algn="ctr"/>
            <a:r>
              <a:rPr lang="en-US" sz="5400" dirty="0" smtClean="0">
                <a:solidFill>
                  <a:schemeClr val="accent1">
                    <a:lumMod val="50000"/>
                  </a:schemeClr>
                </a:solidFill>
              </a:rPr>
              <a:t>Current needs of  universities?</a:t>
            </a:r>
            <a:br>
              <a:rPr lang="en-US" sz="5400" dirty="0" smtClean="0">
                <a:solidFill>
                  <a:schemeClr val="accent1">
                    <a:lumMod val="50000"/>
                  </a:schemeClr>
                </a:solidFill>
              </a:rPr>
            </a:br>
            <a:endParaRPr lang="en-US" sz="5400" dirty="0">
              <a:solidFill>
                <a:schemeClr val="accent1">
                  <a:lumMod val="50000"/>
                </a:schemeClr>
              </a:solidFill>
            </a:endParaRPr>
          </a:p>
        </p:txBody>
      </p:sp>
    </p:spTree>
    <p:extLst>
      <p:ext uri="{BB962C8B-B14F-4D97-AF65-F5344CB8AC3E}">
        <p14:creationId xmlns:p14="http://schemas.microsoft.com/office/powerpoint/2010/main" val="9592392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266" y="1944624"/>
            <a:ext cx="8394590" cy="3566160"/>
          </a:xfrm>
        </p:spPr>
        <p:txBody>
          <a:bodyPr>
            <a:normAutofit/>
          </a:bodyPr>
          <a:lstStyle/>
          <a:p>
            <a:pPr algn="ctr"/>
            <a:r>
              <a:rPr lang="en-US" sz="5400" dirty="0" smtClean="0">
                <a:solidFill>
                  <a:schemeClr val="accent1">
                    <a:lumMod val="50000"/>
                  </a:schemeClr>
                </a:solidFill>
              </a:rPr>
              <a:t>Teaching</a:t>
            </a:r>
            <a:br>
              <a:rPr lang="en-US" sz="5400" dirty="0" smtClean="0">
                <a:solidFill>
                  <a:schemeClr val="accent1">
                    <a:lumMod val="50000"/>
                  </a:schemeClr>
                </a:solidFill>
              </a:rPr>
            </a:br>
            <a:r>
              <a:rPr lang="en-US" sz="5400" dirty="0" smtClean="0">
                <a:solidFill>
                  <a:schemeClr val="accent1">
                    <a:lumMod val="50000"/>
                  </a:schemeClr>
                </a:solidFill>
              </a:rPr>
              <a:t>Research </a:t>
            </a:r>
            <a:br>
              <a:rPr lang="en-US" sz="5400" dirty="0" smtClean="0">
                <a:solidFill>
                  <a:schemeClr val="accent1">
                    <a:lumMod val="50000"/>
                  </a:schemeClr>
                </a:solidFill>
              </a:rPr>
            </a:br>
            <a:r>
              <a:rPr lang="en-US" sz="5400" dirty="0" smtClean="0">
                <a:solidFill>
                  <a:schemeClr val="accent1">
                    <a:lumMod val="50000"/>
                  </a:schemeClr>
                </a:solidFill>
              </a:rPr>
              <a:t>Academic Publishing</a:t>
            </a:r>
            <a:endParaRPr lang="en-US" sz="5400" dirty="0">
              <a:solidFill>
                <a:schemeClr val="accent1">
                  <a:lumMod val="50000"/>
                </a:schemeClr>
              </a:solidFill>
            </a:endParaRPr>
          </a:p>
        </p:txBody>
      </p:sp>
    </p:spTree>
    <p:extLst>
      <p:ext uri="{BB962C8B-B14F-4D97-AF65-F5344CB8AC3E}">
        <p14:creationId xmlns:p14="http://schemas.microsoft.com/office/powerpoint/2010/main" val="2105989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1"/>
          <p:cNvSpPr txBox="1">
            <a:spLocks noChangeArrowheads="1"/>
          </p:cNvSpPr>
          <p:nvPr/>
        </p:nvSpPr>
        <p:spPr bwMode="auto">
          <a:xfrm>
            <a:off x="6955049" y="4725452"/>
            <a:ext cx="1281859" cy="1015663"/>
          </a:xfrm>
          <a:prstGeom prst="rect">
            <a:avLst/>
          </a:prstGeom>
          <a:noFill/>
          <a:ln w="12700" cmpd="dbl">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b="1" dirty="0" smtClean="0">
                <a:solidFill>
                  <a:srgbClr val="002147"/>
                </a:solidFill>
                <a:latin typeface="Calibri" panose="020F0502020204030204" pitchFamily="34" charset="0"/>
                <a:ea typeface="ＭＳ Ｐゴシック" pitchFamily="-112" charset="-128"/>
              </a:rPr>
              <a:t>Reviews</a:t>
            </a:r>
            <a:r>
              <a:rPr lang="en-US" altLang="en-US" sz="1200" dirty="0" smtClean="0">
                <a:solidFill>
                  <a:srgbClr val="002147"/>
                </a:solidFill>
                <a:latin typeface="Calibri" panose="020F0502020204030204" pitchFamily="34" charset="0"/>
                <a:ea typeface="ＭＳ Ｐゴシック" pitchFamily="-112" charset="-128"/>
              </a:rPr>
              <a:t>: I need a critical review of the current state of the scholarly debate on a topic</a:t>
            </a:r>
            <a:endParaRPr lang="en-US" altLang="en-US" sz="1200" dirty="0">
              <a:solidFill>
                <a:srgbClr val="002147"/>
              </a:solidFill>
              <a:latin typeface="Calibri" panose="020F0502020204030204" pitchFamily="34" charset="0"/>
              <a:ea typeface="ＭＳ Ｐゴシック" pitchFamily="-112" charset="-128"/>
            </a:endParaRPr>
          </a:p>
        </p:txBody>
      </p:sp>
      <p:sp>
        <p:nvSpPr>
          <p:cNvPr id="13" name="Text Box 12"/>
          <p:cNvSpPr txBox="1">
            <a:spLocks noChangeArrowheads="1"/>
          </p:cNvSpPr>
          <p:nvPr/>
        </p:nvSpPr>
        <p:spPr bwMode="auto">
          <a:xfrm>
            <a:off x="7486793" y="3159232"/>
            <a:ext cx="1500230" cy="1200329"/>
          </a:xfrm>
          <a:prstGeom prst="rect">
            <a:avLst/>
          </a:prstGeom>
          <a:noFill/>
          <a:ln w="12700" cmpd="dbl">
            <a:solidFill>
              <a:schemeClr val="tx1"/>
            </a:solidFill>
            <a:miter lim="800000"/>
            <a:headEnd/>
            <a:tailEnd/>
          </a:ln>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b="1" dirty="0" smtClean="0">
                <a:solidFill>
                  <a:srgbClr val="002147"/>
                </a:solidFill>
                <a:latin typeface="Calibri" panose="020F0502020204030204" pitchFamily="34" charset="0"/>
                <a:ea typeface="ＭＳ Ｐゴシック" pitchFamily="-112" charset="-128"/>
              </a:rPr>
              <a:t>Overview</a:t>
            </a:r>
            <a:r>
              <a:rPr lang="en-US" altLang="en-US" sz="1200" dirty="0" smtClean="0">
                <a:solidFill>
                  <a:srgbClr val="002147"/>
                </a:solidFill>
                <a:latin typeface="Calibri" panose="020F0502020204030204" pitchFamily="34" charset="0"/>
                <a:ea typeface="ＭＳ Ｐゴシック" pitchFamily="-112" charset="-128"/>
              </a:rPr>
              <a:t>: I need comprehensive overview with everything I need to know in a half-hour of reading or less</a:t>
            </a:r>
            <a:endParaRPr lang="en-US" altLang="en-US" sz="1200" dirty="0">
              <a:solidFill>
                <a:srgbClr val="002147"/>
              </a:solidFill>
              <a:latin typeface="Calibri" panose="020F0502020204030204" pitchFamily="34" charset="0"/>
              <a:ea typeface="ＭＳ Ｐゴシック" pitchFamily="-112" charset="-128"/>
            </a:endParaRPr>
          </a:p>
        </p:txBody>
      </p:sp>
      <p:sp>
        <p:nvSpPr>
          <p:cNvPr id="14" name="Text Box 13"/>
          <p:cNvSpPr txBox="1">
            <a:spLocks noChangeArrowheads="1"/>
          </p:cNvSpPr>
          <p:nvPr/>
        </p:nvSpPr>
        <p:spPr bwMode="auto">
          <a:xfrm>
            <a:off x="6831888" y="1624969"/>
            <a:ext cx="1733714" cy="1200329"/>
          </a:xfrm>
          <a:prstGeom prst="rect">
            <a:avLst/>
          </a:prstGeom>
          <a:noFill/>
          <a:ln w="6350" cmpd="dbl">
            <a:solidFill>
              <a:schemeClr val="tx1"/>
            </a:solidFill>
            <a:miter lim="800000"/>
            <a:headEnd/>
            <a:tailEnd/>
          </a:ln>
          <a:effec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hangingPunct="1">
              <a:spcBef>
                <a:spcPct val="0"/>
              </a:spcBef>
              <a:buFontTx/>
              <a:buNone/>
            </a:pPr>
            <a:r>
              <a:rPr lang="en-US" altLang="en-US" sz="1200" b="1" dirty="0" smtClean="0">
                <a:solidFill>
                  <a:srgbClr val="002147"/>
                </a:solidFill>
                <a:latin typeface="Calibri" panose="020F0502020204030204" pitchFamily="34" charset="0"/>
                <a:ea typeface="ＭＳ Ｐゴシック" pitchFamily="-112" charset="-128"/>
              </a:rPr>
              <a:t>Reading Guide</a:t>
            </a:r>
            <a:r>
              <a:rPr lang="en-US" altLang="en-US" sz="1200" dirty="0" smtClean="0">
                <a:solidFill>
                  <a:srgbClr val="002147"/>
                </a:solidFill>
                <a:latin typeface="Calibri" panose="020F0502020204030204" pitchFamily="34" charset="0"/>
                <a:ea typeface="ＭＳ Ｐゴシック" pitchFamily="-112" charset="-128"/>
              </a:rPr>
              <a:t>: I need to know what the best sources are on a topic, and I’ll do my own reading of primary research</a:t>
            </a:r>
            <a:endParaRPr lang="en-US" altLang="en-US" sz="1200" dirty="0">
              <a:solidFill>
                <a:srgbClr val="002147"/>
              </a:solidFill>
              <a:latin typeface="Calibri" panose="020F0502020204030204" pitchFamily="34" charset="0"/>
              <a:ea typeface="ＭＳ Ｐゴシック" pitchFamily="-112" charset="-128"/>
            </a:endParaRPr>
          </a:p>
        </p:txBody>
      </p:sp>
      <p:sp>
        <p:nvSpPr>
          <p:cNvPr id="19" name="Title 5"/>
          <p:cNvSpPr txBox="1">
            <a:spLocks/>
          </p:cNvSpPr>
          <p:nvPr/>
        </p:nvSpPr>
        <p:spPr>
          <a:xfrm>
            <a:off x="307975" y="692696"/>
            <a:ext cx="6937375" cy="626219"/>
          </a:xfrm>
          <a:prstGeom prst="rect">
            <a:avLst/>
          </a:prstGeom>
        </p:spPr>
        <p:txBody>
          <a:bodyPr>
            <a:noAutofit/>
          </a:bodyPr>
          <a:lstStyle>
            <a:lvl1pPr algn="l" defTabSz="457200" rtl="0" eaLnBrk="1" fontAlgn="base" hangingPunct="1">
              <a:spcBef>
                <a:spcPct val="0"/>
              </a:spcBef>
              <a:spcAft>
                <a:spcPct val="0"/>
              </a:spcAft>
              <a:defRPr sz="3200" b="1" kern="1200">
                <a:solidFill>
                  <a:srgbClr val="002147"/>
                </a:solidFill>
                <a:latin typeface="+mj-lt"/>
                <a:ea typeface="+mj-ea"/>
                <a:cs typeface="+mj-cs"/>
              </a:defRPr>
            </a:lvl1pPr>
            <a:lvl2pPr algn="l" defTabSz="457200" rtl="0" eaLnBrk="1" fontAlgn="base" hangingPunct="1">
              <a:spcBef>
                <a:spcPct val="0"/>
              </a:spcBef>
              <a:spcAft>
                <a:spcPct val="0"/>
              </a:spcAft>
              <a:defRPr sz="2600" b="1">
                <a:solidFill>
                  <a:srgbClr val="002147"/>
                </a:solidFill>
                <a:latin typeface="Arial" charset="0"/>
              </a:defRPr>
            </a:lvl2pPr>
            <a:lvl3pPr algn="l" defTabSz="457200" rtl="0" eaLnBrk="1" fontAlgn="base" hangingPunct="1">
              <a:spcBef>
                <a:spcPct val="0"/>
              </a:spcBef>
              <a:spcAft>
                <a:spcPct val="0"/>
              </a:spcAft>
              <a:defRPr sz="2600" b="1">
                <a:solidFill>
                  <a:srgbClr val="002147"/>
                </a:solidFill>
                <a:latin typeface="Arial" charset="0"/>
              </a:defRPr>
            </a:lvl3pPr>
            <a:lvl4pPr algn="l" defTabSz="457200" rtl="0" eaLnBrk="1" fontAlgn="base" hangingPunct="1">
              <a:spcBef>
                <a:spcPct val="0"/>
              </a:spcBef>
              <a:spcAft>
                <a:spcPct val="0"/>
              </a:spcAft>
              <a:defRPr sz="2600" b="1">
                <a:solidFill>
                  <a:srgbClr val="002147"/>
                </a:solidFill>
                <a:latin typeface="Arial" charset="0"/>
              </a:defRPr>
            </a:lvl4pPr>
            <a:lvl5pPr algn="l" defTabSz="457200" rtl="0" eaLnBrk="1" fontAlgn="base" hangingPunct="1">
              <a:spcBef>
                <a:spcPct val="0"/>
              </a:spcBef>
              <a:spcAft>
                <a:spcPct val="0"/>
              </a:spcAft>
              <a:defRPr sz="2600" b="1">
                <a:solidFill>
                  <a:srgbClr val="002147"/>
                </a:solidFill>
                <a:latin typeface="Arial" charset="0"/>
              </a:defRPr>
            </a:lvl5pPr>
            <a:lvl6pPr marL="457200" algn="l" defTabSz="457200" rtl="0" eaLnBrk="1" fontAlgn="base" hangingPunct="1">
              <a:spcBef>
                <a:spcPct val="0"/>
              </a:spcBef>
              <a:spcAft>
                <a:spcPct val="0"/>
              </a:spcAft>
              <a:defRPr sz="2600" b="1">
                <a:solidFill>
                  <a:srgbClr val="002147"/>
                </a:solidFill>
                <a:latin typeface="Arial" charset="0"/>
              </a:defRPr>
            </a:lvl6pPr>
            <a:lvl7pPr marL="914400" algn="l" defTabSz="457200" rtl="0" eaLnBrk="1" fontAlgn="base" hangingPunct="1">
              <a:spcBef>
                <a:spcPct val="0"/>
              </a:spcBef>
              <a:spcAft>
                <a:spcPct val="0"/>
              </a:spcAft>
              <a:defRPr sz="2600" b="1">
                <a:solidFill>
                  <a:srgbClr val="002147"/>
                </a:solidFill>
                <a:latin typeface="Arial" charset="0"/>
              </a:defRPr>
            </a:lvl7pPr>
            <a:lvl8pPr marL="1371600" algn="l" defTabSz="457200" rtl="0" eaLnBrk="1" fontAlgn="base" hangingPunct="1">
              <a:spcBef>
                <a:spcPct val="0"/>
              </a:spcBef>
              <a:spcAft>
                <a:spcPct val="0"/>
              </a:spcAft>
              <a:defRPr sz="2600" b="1">
                <a:solidFill>
                  <a:srgbClr val="002147"/>
                </a:solidFill>
                <a:latin typeface="Arial" charset="0"/>
              </a:defRPr>
            </a:lvl8pPr>
            <a:lvl9pPr marL="1828800" algn="l" defTabSz="457200" rtl="0" eaLnBrk="1" fontAlgn="base" hangingPunct="1">
              <a:spcBef>
                <a:spcPct val="0"/>
              </a:spcBef>
              <a:spcAft>
                <a:spcPct val="0"/>
              </a:spcAft>
              <a:defRPr sz="2600" b="1">
                <a:solidFill>
                  <a:srgbClr val="002147"/>
                </a:solidFill>
                <a:latin typeface="Arial" charset="0"/>
              </a:defRPr>
            </a:lvl9pPr>
          </a:lstStyle>
          <a:p>
            <a:r>
              <a:rPr lang="en-US" dirty="0" smtClean="0">
                <a:latin typeface="Calibri" panose="020F0502020204030204" pitchFamily="34" charset="0"/>
              </a:rPr>
              <a:t>Digital Reference at OUP </a:t>
            </a:r>
            <a:endParaRPr lang="en-US" dirty="0">
              <a:latin typeface="Calibri" panose="020F0502020204030204" pitchFamily="34" charset="0"/>
            </a:endParaRPr>
          </a:p>
        </p:txBody>
      </p:sp>
      <p:sp>
        <p:nvSpPr>
          <p:cNvPr id="24" name="AutoShape 8" descr="Image result for icon computer us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002147"/>
              </a:solidFill>
              <a:ea typeface="ＭＳ Ｐゴシック" pitchFamily="-112" charset="-128"/>
            </a:endParaRPr>
          </a:p>
        </p:txBody>
      </p:sp>
      <p:sp>
        <p:nvSpPr>
          <p:cNvPr id="25" name="AutoShape 10" descr="Image result for icon computer us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002147"/>
              </a:solidFill>
              <a:ea typeface="ＭＳ Ｐゴシック" pitchFamily="-112" charset="-128"/>
            </a:endParaRPr>
          </a:p>
        </p:txBody>
      </p:sp>
      <p:sp>
        <p:nvSpPr>
          <p:cNvPr id="26" name="AutoShape 12" descr="Image result for icon computer user"/>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srgbClr val="002147"/>
              </a:solidFill>
              <a:ea typeface="ＭＳ Ｐゴシック" pitchFamily="-112" charset="-128"/>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6489" y="1624969"/>
            <a:ext cx="1001803" cy="100180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1542" y="3159233"/>
            <a:ext cx="1794381" cy="86019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6489" y="4725453"/>
            <a:ext cx="1137080" cy="113708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bwMode="auto">
          <a:xfrm>
            <a:off x="315119" y="1662844"/>
            <a:ext cx="4696073" cy="4201150"/>
          </a:xfrm>
          <a:prstGeom prst="rect">
            <a:avLst/>
          </a:prstGeom>
          <a:noFill/>
          <a:ln w="9525">
            <a:noFill/>
            <a:miter lim="800000"/>
            <a:headEnd/>
            <a:tailEnd/>
          </a:ln>
        </p:spPr>
        <p:txBody>
          <a:bodyPr vert="horz" wrap="square" lIns="0" tIns="45720" rIns="0" bIns="0" numCol="1" rtlCol="0" anchor="b" anchorCtr="0" compatLnSpc="1">
            <a:prstTxWarp prst="textNoShape">
              <a:avLst/>
            </a:prstTxWarp>
            <a:spAutoFit/>
          </a:bodyPr>
          <a:lstStyle/>
          <a:p>
            <a:pPr marL="342900" indent="-342900" defTabSz="914400">
              <a:buFont typeface="Wingdings" panose="05000000000000000000" pitchFamily="2" charset="2"/>
              <a:buChar char="Ø"/>
              <a:defRPr/>
            </a:pPr>
            <a:r>
              <a:rPr lang="en-US" dirty="0" smtClean="0">
                <a:solidFill>
                  <a:srgbClr val="000000"/>
                </a:solidFill>
                <a:latin typeface="Calibri" panose="020F0502020204030204" pitchFamily="34" charset="0"/>
                <a:ea typeface="ＭＳ Ｐゴシック" pitchFamily="-112" charset="-128"/>
              </a:rPr>
              <a:t>OUP’s digital reference </a:t>
            </a:r>
            <a:r>
              <a:rPr lang="en-US" dirty="0" err="1" smtClean="0">
                <a:solidFill>
                  <a:srgbClr val="000000"/>
                </a:solidFill>
                <a:latin typeface="Calibri" panose="020F0502020204030204" pitchFamily="34" charset="0"/>
                <a:ea typeface="ＭＳ Ｐゴシック" pitchFamily="-112" charset="-128"/>
              </a:rPr>
              <a:t>programme</a:t>
            </a:r>
            <a:r>
              <a:rPr lang="en-US" dirty="0" smtClean="0">
                <a:solidFill>
                  <a:srgbClr val="000000"/>
                </a:solidFill>
                <a:latin typeface="Calibri" panose="020F0502020204030204" pitchFamily="34" charset="0"/>
                <a:ea typeface="ＭＳ Ｐゴシック" pitchFamily="-112" charset="-128"/>
              </a:rPr>
              <a:t> addresses the need for contextual information at the beginning of a research project</a:t>
            </a:r>
          </a:p>
          <a:p>
            <a:pPr marL="342900" indent="-342900" defTabSz="914400">
              <a:buFont typeface="Wingdings" panose="05000000000000000000" pitchFamily="2" charset="2"/>
              <a:buChar char="Ø"/>
              <a:defRPr/>
            </a:pPr>
            <a:endParaRPr lang="en-US" dirty="0">
              <a:solidFill>
                <a:srgbClr val="000000"/>
              </a:solidFill>
              <a:latin typeface="Calibri" panose="020F0502020204030204" pitchFamily="34" charset="0"/>
              <a:ea typeface="ＭＳ Ｐゴシック" pitchFamily="-112" charset="-128"/>
            </a:endParaRPr>
          </a:p>
          <a:p>
            <a:pPr marL="342900" indent="-342900" defTabSz="914400">
              <a:buFont typeface="Wingdings" panose="05000000000000000000" pitchFamily="2" charset="2"/>
              <a:buChar char="Ø"/>
              <a:defRPr/>
            </a:pPr>
            <a:r>
              <a:rPr lang="en-US" dirty="0" smtClean="0">
                <a:solidFill>
                  <a:srgbClr val="000000"/>
                </a:solidFill>
                <a:latin typeface="Calibri" panose="020F0502020204030204" pitchFamily="34" charset="0"/>
                <a:ea typeface="ＭＳ Ｐゴシック" pitchFamily="-112" charset="-128"/>
              </a:rPr>
              <a:t>It publishes </a:t>
            </a:r>
            <a:r>
              <a:rPr lang="en-US" b="1" dirty="0" smtClean="0">
                <a:solidFill>
                  <a:srgbClr val="000000"/>
                </a:solidFill>
                <a:latin typeface="Calibri" panose="020F0502020204030204" pitchFamily="34" charset="0"/>
                <a:ea typeface="ＭＳ Ｐゴシック" pitchFamily="-112" charset="-128"/>
              </a:rPr>
              <a:t>three basic </a:t>
            </a:r>
            <a:r>
              <a:rPr lang="en-US" b="1" dirty="0">
                <a:solidFill>
                  <a:srgbClr val="000000"/>
                </a:solidFill>
                <a:latin typeface="Calibri" panose="020F0502020204030204" pitchFamily="34" charset="0"/>
                <a:ea typeface="ＭＳ Ｐゴシック" pitchFamily="-112" charset="-128"/>
              </a:rPr>
              <a:t>content types </a:t>
            </a:r>
            <a:r>
              <a:rPr lang="en-US" dirty="0" smtClean="0">
                <a:solidFill>
                  <a:srgbClr val="000000"/>
                </a:solidFill>
                <a:latin typeface="Calibri" panose="020F0502020204030204" pitchFamily="34" charset="0"/>
                <a:ea typeface="ＭＳ Ｐゴシック" pitchFamily="-112" charset="-128"/>
              </a:rPr>
              <a:t>(or product families) that </a:t>
            </a:r>
            <a:r>
              <a:rPr lang="en-US" dirty="0">
                <a:solidFill>
                  <a:srgbClr val="000000"/>
                </a:solidFill>
                <a:latin typeface="Calibri" panose="020F0502020204030204" pitchFamily="34" charset="0"/>
                <a:ea typeface="ＭＳ Ｐゴシック" pitchFamily="-112" charset="-128"/>
              </a:rPr>
              <a:t>each provide a unique pathway into unfamiliar </a:t>
            </a:r>
            <a:r>
              <a:rPr lang="en-US" dirty="0" smtClean="0">
                <a:solidFill>
                  <a:srgbClr val="000000"/>
                </a:solidFill>
                <a:latin typeface="Calibri" panose="020F0502020204030204" pitchFamily="34" charset="0"/>
                <a:ea typeface="ＭＳ Ｐゴシック" pitchFamily="-112" charset="-128"/>
              </a:rPr>
              <a:t>topics</a:t>
            </a:r>
            <a:endParaRPr lang="en-US" dirty="0">
              <a:solidFill>
                <a:srgbClr val="000000"/>
              </a:solidFill>
              <a:latin typeface="Calibri" panose="020F0502020204030204" pitchFamily="34" charset="0"/>
              <a:ea typeface="ＭＳ Ｐゴシック" pitchFamily="-112" charset="-128"/>
            </a:endParaRPr>
          </a:p>
          <a:p>
            <a:pPr marL="342900" indent="-342900" defTabSz="914400">
              <a:buFont typeface="Wingdings" panose="05000000000000000000" pitchFamily="2" charset="2"/>
              <a:buChar char="Ø"/>
              <a:defRPr/>
            </a:pPr>
            <a:endParaRPr lang="en-US" dirty="0">
              <a:solidFill>
                <a:srgbClr val="000000"/>
              </a:solidFill>
              <a:latin typeface="Calibri" panose="020F0502020204030204" pitchFamily="34" charset="0"/>
              <a:ea typeface="ＭＳ Ｐゴシック" pitchFamily="-112" charset="-128"/>
            </a:endParaRPr>
          </a:p>
          <a:p>
            <a:pPr marL="342900" indent="-342900" defTabSz="914400">
              <a:buFont typeface="Wingdings" panose="05000000000000000000" pitchFamily="2" charset="2"/>
              <a:buChar char="Ø"/>
              <a:defRPr/>
            </a:pPr>
            <a:r>
              <a:rPr lang="en-US" dirty="0">
                <a:solidFill>
                  <a:srgbClr val="000000"/>
                </a:solidFill>
                <a:latin typeface="Calibri" panose="020F0502020204030204" pitchFamily="34" charset="0"/>
                <a:ea typeface="ＭＳ Ｐゴシック" pitchFamily="-112" charset="-128"/>
              </a:rPr>
              <a:t>Each content type </a:t>
            </a:r>
            <a:r>
              <a:rPr lang="en-US" b="1" dirty="0" smtClean="0">
                <a:solidFill>
                  <a:srgbClr val="000000"/>
                </a:solidFill>
                <a:latin typeface="Calibri" panose="020F0502020204030204" pitchFamily="34" charset="0"/>
                <a:ea typeface="ＭＳ Ｐゴシック" pitchFamily="-112" charset="-128"/>
              </a:rPr>
              <a:t>summarizes </a:t>
            </a:r>
            <a:r>
              <a:rPr lang="en-US" b="1" dirty="0">
                <a:solidFill>
                  <a:srgbClr val="000000"/>
                </a:solidFill>
                <a:latin typeface="Calibri" panose="020F0502020204030204" pitchFamily="34" charset="0"/>
                <a:ea typeface="ＭＳ Ｐゴシック" pitchFamily="-112" charset="-128"/>
              </a:rPr>
              <a:t>primary research</a:t>
            </a:r>
            <a:r>
              <a:rPr lang="en-US" dirty="0">
                <a:solidFill>
                  <a:srgbClr val="000000"/>
                </a:solidFill>
                <a:latin typeface="Calibri" panose="020F0502020204030204" pitchFamily="34" charset="0"/>
                <a:ea typeface="ＭＳ Ｐゴシック" pitchFamily="-112" charset="-128"/>
              </a:rPr>
              <a:t>, but does so in a unique way </a:t>
            </a:r>
            <a:r>
              <a:rPr lang="en-US" b="1" dirty="0">
                <a:solidFill>
                  <a:srgbClr val="000000"/>
                </a:solidFill>
                <a:latin typeface="Calibri" panose="020F0502020204030204" pitchFamily="34" charset="0"/>
                <a:ea typeface="ＭＳ Ｐゴシック" pitchFamily="-112" charset="-128"/>
              </a:rPr>
              <a:t>to support a specific research need </a:t>
            </a:r>
            <a:r>
              <a:rPr lang="en-US" dirty="0">
                <a:solidFill>
                  <a:srgbClr val="000000"/>
                </a:solidFill>
                <a:latin typeface="Calibri" panose="020F0502020204030204" pitchFamily="34" charset="0"/>
                <a:ea typeface="ＭＳ Ｐゴシック" pitchFamily="-112" charset="-128"/>
              </a:rPr>
              <a:t>or user </a:t>
            </a:r>
            <a:r>
              <a:rPr lang="en-US" dirty="0" smtClean="0">
                <a:solidFill>
                  <a:srgbClr val="000000"/>
                </a:solidFill>
                <a:latin typeface="Calibri" panose="020F0502020204030204" pitchFamily="34" charset="0"/>
                <a:ea typeface="ＭＳ Ｐゴシック" pitchFamily="-112" charset="-128"/>
              </a:rPr>
              <a:t>journey</a:t>
            </a:r>
          </a:p>
          <a:p>
            <a:pPr marL="342900" indent="-342900" defTabSz="914400">
              <a:buFont typeface="Wingdings" panose="05000000000000000000" pitchFamily="2" charset="2"/>
              <a:buChar char="Ø"/>
              <a:defRPr/>
            </a:pPr>
            <a:endParaRPr lang="en-US" dirty="0">
              <a:solidFill>
                <a:srgbClr val="000000"/>
              </a:solidFill>
              <a:latin typeface="Calibri" panose="020F0502020204030204" pitchFamily="34" charset="0"/>
              <a:ea typeface="ＭＳ Ｐゴシック" pitchFamily="-112" charset="-128"/>
            </a:endParaRPr>
          </a:p>
          <a:p>
            <a:pPr marL="342900" indent="-342900" defTabSz="914400">
              <a:buFont typeface="Wingdings" panose="05000000000000000000" pitchFamily="2" charset="2"/>
              <a:buChar char="Ø"/>
              <a:defRPr/>
            </a:pPr>
            <a:r>
              <a:rPr lang="en-US" dirty="0" smtClean="0">
                <a:solidFill>
                  <a:srgbClr val="000000"/>
                </a:solidFill>
                <a:latin typeface="Calibri" panose="020F0502020204030204" pitchFamily="34" charset="0"/>
                <a:ea typeface="ＭＳ Ｐゴシック" pitchFamily="-112" charset="-128"/>
              </a:rPr>
              <a:t>Each features peer-reviewed, long-form, academic articles</a:t>
            </a:r>
          </a:p>
        </p:txBody>
      </p:sp>
    </p:spTree>
    <p:extLst>
      <p:ext uri="{BB962C8B-B14F-4D97-AF65-F5344CB8AC3E}">
        <p14:creationId xmlns:p14="http://schemas.microsoft.com/office/powerpoint/2010/main" val="2803808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a:xfrm>
            <a:off x="77475" y="2488917"/>
            <a:ext cx="4261631" cy="3189786"/>
          </a:xfrm>
          <a:prstGeom prst="rect">
            <a:avLst/>
          </a:prstGeom>
          <a:ln>
            <a:noFill/>
          </a:ln>
          <a:effectLst/>
          <a:scene3d>
            <a:camera prst="orthographicFront">
              <a:rot lat="0" lon="0" rev="0"/>
            </a:camera>
            <a:lightRig rig="chilly" dir="t">
              <a:rot lat="0" lon="0" rev="18480000"/>
            </a:lightRig>
          </a:scene3d>
          <a:sp3d prstMaterial="clear">
            <a:bevelT h="635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AutoShape 5"/>
          <p:cNvSpPr>
            <a:spLocks noChangeArrowheads="1"/>
          </p:cNvSpPr>
          <p:nvPr/>
        </p:nvSpPr>
        <p:spPr bwMode="auto">
          <a:xfrm>
            <a:off x="2530965" y="324111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AutoShape 6"/>
          <p:cNvSpPr>
            <a:spLocks noChangeArrowheads="1"/>
          </p:cNvSpPr>
          <p:nvPr/>
        </p:nvSpPr>
        <p:spPr bwMode="auto">
          <a:xfrm>
            <a:off x="2572046" y="324111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AutoShape 7"/>
          <p:cNvSpPr>
            <a:spLocks noChangeArrowheads="1"/>
          </p:cNvSpPr>
          <p:nvPr/>
        </p:nvSpPr>
        <p:spPr bwMode="auto">
          <a:xfrm>
            <a:off x="2613126" y="324111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AutoShape 8"/>
          <p:cNvSpPr>
            <a:spLocks noChangeArrowheads="1"/>
          </p:cNvSpPr>
          <p:nvPr/>
        </p:nvSpPr>
        <p:spPr bwMode="auto">
          <a:xfrm>
            <a:off x="2654206" y="324111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AutoShape 9"/>
          <p:cNvSpPr>
            <a:spLocks noChangeArrowheads="1"/>
          </p:cNvSpPr>
          <p:nvPr/>
        </p:nvSpPr>
        <p:spPr bwMode="auto">
          <a:xfrm>
            <a:off x="2695287" y="324111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utoShape 10"/>
          <p:cNvSpPr>
            <a:spLocks noChangeArrowheads="1"/>
          </p:cNvSpPr>
          <p:nvPr/>
        </p:nvSpPr>
        <p:spPr bwMode="auto">
          <a:xfrm>
            <a:off x="2736366" y="324111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Rectangle 14"/>
          <p:cNvSpPr>
            <a:spLocks noChangeArrowheads="1"/>
          </p:cNvSpPr>
          <p:nvPr/>
        </p:nvSpPr>
        <p:spPr bwMode="auto">
          <a:xfrm rot="17350740">
            <a:off x="2704321" y="3355323"/>
            <a:ext cx="269493" cy="4108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1" name="Rectangle 15"/>
          <p:cNvSpPr>
            <a:spLocks noChangeArrowheads="1"/>
          </p:cNvSpPr>
          <p:nvPr/>
        </p:nvSpPr>
        <p:spPr bwMode="auto">
          <a:xfrm rot="18632977">
            <a:off x="2827561" y="3355323"/>
            <a:ext cx="269493" cy="4108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Rectangle 16"/>
          <p:cNvSpPr>
            <a:spLocks noChangeArrowheads="1"/>
          </p:cNvSpPr>
          <p:nvPr/>
        </p:nvSpPr>
        <p:spPr bwMode="auto">
          <a:xfrm rot="20538545">
            <a:off x="2982848" y="3395113"/>
            <a:ext cx="287562" cy="384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Line 17"/>
          <p:cNvSpPr>
            <a:spLocks noChangeShapeType="1"/>
          </p:cNvSpPr>
          <p:nvPr/>
        </p:nvSpPr>
        <p:spPr bwMode="auto">
          <a:xfrm flipV="1">
            <a:off x="3311490" y="3393574"/>
            <a:ext cx="205402" cy="15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AutoShape 18"/>
          <p:cNvSpPr>
            <a:spLocks noChangeArrowheads="1"/>
          </p:cNvSpPr>
          <p:nvPr/>
        </p:nvSpPr>
        <p:spPr bwMode="auto">
          <a:xfrm>
            <a:off x="2530965" y="362610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5" name="AutoShape 19"/>
          <p:cNvSpPr>
            <a:spLocks noChangeArrowheads="1"/>
          </p:cNvSpPr>
          <p:nvPr/>
        </p:nvSpPr>
        <p:spPr bwMode="auto">
          <a:xfrm>
            <a:off x="2572046" y="362610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 name="AutoShape 20"/>
          <p:cNvSpPr>
            <a:spLocks noChangeArrowheads="1"/>
          </p:cNvSpPr>
          <p:nvPr/>
        </p:nvSpPr>
        <p:spPr bwMode="auto">
          <a:xfrm>
            <a:off x="2613126" y="362610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AutoShape 21"/>
          <p:cNvSpPr>
            <a:spLocks noChangeArrowheads="1"/>
          </p:cNvSpPr>
          <p:nvPr/>
        </p:nvSpPr>
        <p:spPr bwMode="auto">
          <a:xfrm>
            <a:off x="2654206" y="362610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AutoShape 22"/>
          <p:cNvSpPr>
            <a:spLocks noChangeArrowheads="1"/>
          </p:cNvSpPr>
          <p:nvPr/>
        </p:nvSpPr>
        <p:spPr bwMode="auto">
          <a:xfrm>
            <a:off x="2695287" y="362610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AutoShape 23"/>
          <p:cNvSpPr>
            <a:spLocks noChangeArrowheads="1"/>
          </p:cNvSpPr>
          <p:nvPr/>
        </p:nvSpPr>
        <p:spPr bwMode="auto">
          <a:xfrm>
            <a:off x="2736366" y="362610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 name="Rectangle 24"/>
          <p:cNvSpPr>
            <a:spLocks noChangeArrowheads="1"/>
          </p:cNvSpPr>
          <p:nvPr/>
        </p:nvSpPr>
        <p:spPr bwMode="auto">
          <a:xfrm rot="17350740">
            <a:off x="2704321" y="3740313"/>
            <a:ext cx="269493" cy="4108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 name="Rectangle 25"/>
          <p:cNvSpPr>
            <a:spLocks noChangeArrowheads="1"/>
          </p:cNvSpPr>
          <p:nvPr/>
        </p:nvSpPr>
        <p:spPr bwMode="auto">
          <a:xfrm rot="18632977">
            <a:off x="2827561" y="3740313"/>
            <a:ext cx="269493" cy="4108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Rectangle 26"/>
          <p:cNvSpPr>
            <a:spLocks noChangeArrowheads="1"/>
          </p:cNvSpPr>
          <p:nvPr/>
        </p:nvSpPr>
        <p:spPr bwMode="auto">
          <a:xfrm rot="20538545">
            <a:off x="2982848" y="3780102"/>
            <a:ext cx="287562" cy="384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 name="AutoShape 28"/>
          <p:cNvSpPr>
            <a:spLocks noChangeArrowheads="1"/>
          </p:cNvSpPr>
          <p:nvPr/>
        </p:nvSpPr>
        <p:spPr bwMode="auto">
          <a:xfrm>
            <a:off x="2530965" y="397259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 name="AutoShape 29"/>
          <p:cNvSpPr>
            <a:spLocks noChangeArrowheads="1"/>
          </p:cNvSpPr>
          <p:nvPr/>
        </p:nvSpPr>
        <p:spPr bwMode="auto">
          <a:xfrm>
            <a:off x="2572046" y="397259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AutoShape 30"/>
          <p:cNvSpPr>
            <a:spLocks noChangeArrowheads="1"/>
          </p:cNvSpPr>
          <p:nvPr/>
        </p:nvSpPr>
        <p:spPr bwMode="auto">
          <a:xfrm>
            <a:off x="2613126" y="397259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AutoShape 31"/>
          <p:cNvSpPr>
            <a:spLocks noChangeArrowheads="1"/>
          </p:cNvSpPr>
          <p:nvPr/>
        </p:nvSpPr>
        <p:spPr bwMode="auto">
          <a:xfrm>
            <a:off x="2654206" y="397259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8" name="AutoShape 32"/>
          <p:cNvSpPr>
            <a:spLocks noChangeArrowheads="1"/>
          </p:cNvSpPr>
          <p:nvPr/>
        </p:nvSpPr>
        <p:spPr bwMode="auto">
          <a:xfrm>
            <a:off x="2695287" y="397259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 name="AutoShape 33"/>
          <p:cNvSpPr>
            <a:spLocks noChangeArrowheads="1"/>
          </p:cNvSpPr>
          <p:nvPr/>
        </p:nvSpPr>
        <p:spPr bwMode="auto">
          <a:xfrm>
            <a:off x="2736366" y="3972597"/>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Rectangle 34"/>
          <p:cNvSpPr>
            <a:spLocks noChangeArrowheads="1"/>
          </p:cNvSpPr>
          <p:nvPr/>
        </p:nvSpPr>
        <p:spPr bwMode="auto">
          <a:xfrm rot="17350740">
            <a:off x="2704321" y="4086804"/>
            <a:ext cx="269493" cy="4108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Rectangle 35"/>
          <p:cNvSpPr>
            <a:spLocks noChangeArrowheads="1"/>
          </p:cNvSpPr>
          <p:nvPr/>
        </p:nvSpPr>
        <p:spPr bwMode="auto">
          <a:xfrm rot="18632977">
            <a:off x="2827561" y="4086804"/>
            <a:ext cx="269493" cy="4108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2" name="Rectangle 36"/>
          <p:cNvSpPr>
            <a:spLocks noChangeArrowheads="1"/>
          </p:cNvSpPr>
          <p:nvPr/>
        </p:nvSpPr>
        <p:spPr bwMode="auto">
          <a:xfrm rot="20538545">
            <a:off x="2982848" y="4126593"/>
            <a:ext cx="287562" cy="38499"/>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 name="AutoShape 54"/>
          <p:cNvSpPr>
            <a:spLocks noChangeArrowheads="1"/>
          </p:cNvSpPr>
          <p:nvPr/>
        </p:nvSpPr>
        <p:spPr bwMode="auto">
          <a:xfrm rot="20887716">
            <a:off x="5817385" y="3395113"/>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 name="AutoShape 55"/>
          <p:cNvSpPr>
            <a:spLocks noChangeArrowheads="1"/>
          </p:cNvSpPr>
          <p:nvPr/>
        </p:nvSpPr>
        <p:spPr bwMode="auto">
          <a:xfrm rot="20887716">
            <a:off x="5858465" y="3395113"/>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AutoShape 56"/>
          <p:cNvSpPr>
            <a:spLocks noChangeArrowheads="1"/>
          </p:cNvSpPr>
          <p:nvPr/>
        </p:nvSpPr>
        <p:spPr bwMode="auto">
          <a:xfrm rot="20887716">
            <a:off x="5899545" y="3395113"/>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AutoShape 57"/>
          <p:cNvSpPr>
            <a:spLocks noChangeArrowheads="1"/>
          </p:cNvSpPr>
          <p:nvPr/>
        </p:nvSpPr>
        <p:spPr bwMode="auto">
          <a:xfrm rot="20887716">
            <a:off x="5940626" y="3395113"/>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AutoShape 58"/>
          <p:cNvSpPr>
            <a:spLocks noChangeArrowheads="1"/>
          </p:cNvSpPr>
          <p:nvPr/>
        </p:nvSpPr>
        <p:spPr bwMode="auto">
          <a:xfrm rot="20887716">
            <a:off x="5981706" y="3395113"/>
            <a:ext cx="41080" cy="269493"/>
          </a:xfrm>
          <a:prstGeom prst="parallelogram">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 name="Rectangle 60"/>
          <p:cNvSpPr>
            <a:spLocks noChangeArrowheads="1"/>
          </p:cNvSpPr>
          <p:nvPr/>
        </p:nvSpPr>
        <p:spPr bwMode="auto">
          <a:xfrm rot="13820195">
            <a:off x="5579938" y="3509319"/>
            <a:ext cx="269493" cy="4108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r>
              <a:rPr lang="en-US"/>
              <a:t> </a:t>
            </a:r>
          </a:p>
        </p:txBody>
      </p:sp>
      <p:sp>
        <p:nvSpPr>
          <p:cNvPr id="56" name="Rectangle 61"/>
          <p:cNvSpPr>
            <a:spLocks noChangeArrowheads="1"/>
          </p:cNvSpPr>
          <p:nvPr/>
        </p:nvSpPr>
        <p:spPr bwMode="auto">
          <a:xfrm rot="13516355">
            <a:off x="5497777" y="3547819"/>
            <a:ext cx="269493" cy="4108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7" name="Line 63"/>
          <p:cNvSpPr>
            <a:spLocks noChangeShapeType="1"/>
          </p:cNvSpPr>
          <p:nvPr/>
        </p:nvSpPr>
        <p:spPr bwMode="auto">
          <a:xfrm flipH="1">
            <a:off x="5160100" y="3587607"/>
            <a:ext cx="36972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 name="PubRRectCallout"/>
          <p:cNvSpPr>
            <a:spLocks noEditPoints="1" noChangeArrowheads="1"/>
          </p:cNvSpPr>
          <p:nvPr/>
        </p:nvSpPr>
        <p:spPr bwMode="auto">
          <a:xfrm>
            <a:off x="5653064" y="3857100"/>
            <a:ext cx="287562" cy="269493"/>
          </a:xfrm>
          <a:custGeom>
            <a:avLst/>
            <a:gdLst>
              <a:gd name="G0" fmla="+- 0 0 0"/>
              <a:gd name="G1" fmla="+- 8607 0 0"/>
              <a:gd name="T0" fmla="*/ 10800 w 21600"/>
              <a:gd name="T1" fmla="*/ 0 h 21600"/>
              <a:gd name="T2" fmla="*/ 0 w 21600"/>
              <a:gd name="T3" fmla="*/ 8638 h 21600"/>
              <a:gd name="T4" fmla="*/ 8607 w 21600"/>
              <a:gd name="T5" fmla="*/ 21600 h 21600"/>
              <a:gd name="T6" fmla="*/ 10800 w 21600"/>
              <a:gd name="T7" fmla="*/ 17277 h 21600"/>
              <a:gd name="T8" fmla="*/ 21600 w 21600"/>
              <a:gd name="T9" fmla="*/ 8638 h 21600"/>
              <a:gd name="T10" fmla="*/ 17694720 60000 65536"/>
              <a:gd name="T11" fmla="*/ 11796480 60000 65536"/>
              <a:gd name="T12" fmla="*/ 5898240 60000 65536"/>
              <a:gd name="T13" fmla="*/ 5898240 60000 65536"/>
              <a:gd name="T14" fmla="*/ 0 60000 65536"/>
              <a:gd name="T15" fmla="*/ 145 w 21600"/>
              <a:gd name="T16" fmla="*/ 145 h 21600"/>
              <a:gd name="T17" fmla="*/ 21409 w 21600"/>
              <a:gd name="T18" fmla="*/ 17106 h 21600"/>
            </a:gdLst>
            <a:ahLst/>
            <a:cxnLst>
              <a:cxn ang="T10">
                <a:pos x="T0" y="T1"/>
              </a:cxn>
              <a:cxn ang="T11">
                <a:pos x="T2" y="T3"/>
              </a:cxn>
              <a:cxn ang="T12">
                <a:pos x="T4" y="T5"/>
              </a:cxn>
              <a:cxn ang="T13">
                <a:pos x="T6" y="T7"/>
              </a:cxn>
              <a:cxn ang="T14">
                <a:pos x="T8" y="T9"/>
              </a:cxn>
            </a:cxnLst>
            <a:rect l="T15" t="T16" r="T17" b="T18"/>
            <a:pathLst>
              <a:path w="21600" h="21600">
                <a:moveTo>
                  <a:pt x="532" y="0"/>
                </a:moveTo>
                <a:cubicBezTo>
                  <a:pt x="238" y="0"/>
                  <a:pt x="0" y="238"/>
                  <a:pt x="0" y="532"/>
                </a:cubicBezTo>
                <a:lnTo>
                  <a:pt x="0" y="16745"/>
                </a:lnTo>
                <a:cubicBezTo>
                  <a:pt x="0" y="17039"/>
                  <a:pt x="238" y="17277"/>
                  <a:pt x="532" y="17277"/>
                </a:cubicBezTo>
                <a:lnTo>
                  <a:pt x="2623" y="17277"/>
                </a:lnTo>
                <a:lnTo>
                  <a:pt x="8607" y="21600"/>
                </a:lnTo>
                <a:lnTo>
                  <a:pt x="6515" y="17277"/>
                </a:lnTo>
                <a:lnTo>
                  <a:pt x="21016" y="17277"/>
                </a:lnTo>
                <a:cubicBezTo>
                  <a:pt x="21339" y="17277"/>
                  <a:pt x="21600" y="17039"/>
                  <a:pt x="21600" y="16745"/>
                </a:cubicBezTo>
                <a:lnTo>
                  <a:pt x="21600" y="532"/>
                </a:lnTo>
                <a:cubicBezTo>
                  <a:pt x="21600" y="238"/>
                  <a:pt x="21339" y="0"/>
                  <a:pt x="21016" y="0"/>
                </a:cubicBezTo>
                <a:close/>
              </a:path>
            </a:pathLst>
          </a:custGeom>
          <a:solidFill>
            <a:srgbClr val="FFBE7D"/>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63" name="Picture 14" descr="cov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4037" y="4795978"/>
            <a:ext cx="370138" cy="585178"/>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4" name="Picture 11" descr="Free Image Hosting at PiC.LEECH.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2548" y="4801048"/>
            <a:ext cx="371965" cy="585611"/>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3" name="Line 37"/>
          <p:cNvSpPr>
            <a:spLocks noChangeShapeType="1"/>
          </p:cNvSpPr>
          <p:nvPr/>
        </p:nvSpPr>
        <p:spPr bwMode="auto">
          <a:xfrm>
            <a:off x="3311490" y="4126593"/>
            <a:ext cx="2054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 name="Line 37"/>
          <p:cNvSpPr>
            <a:spLocks noChangeShapeType="1"/>
          </p:cNvSpPr>
          <p:nvPr/>
        </p:nvSpPr>
        <p:spPr bwMode="auto">
          <a:xfrm>
            <a:off x="3323865" y="3782476"/>
            <a:ext cx="205401"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 name="Rectangle 68"/>
          <p:cNvSpPr>
            <a:spLocks noChangeArrowheads="1"/>
          </p:cNvSpPr>
          <p:nvPr/>
        </p:nvSpPr>
        <p:spPr bwMode="auto">
          <a:xfrm rot="16200000">
            <a:off x="4810537" y="3810690"/>
            <a:ext cx="269493" cy="4108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Rectangle 79"/>
          <p:cNvSpPr/>
          <p:nvPr/>
        </p:nvSpPr>
        <p:spPr>
          <a:xfrm>
            <a:off x="4336328" y="2488917"/>
            <a:ext cx="4718755" cy="3189786"/>
          </a:xfrm>
          <a:prstGeom prst="rect">
            <a:avLst/>
          </a:prstGeom>
          <a:solidFill>
            <a:schemeClr val="accent2">
              <a:lumMod val="20000"/>
              <a:lumOff val="80000"/>
            </a:schemeClr>
          </a:solidFill>
          <a:ln>
            <a:noFill/>
          </a:ln>
          <a:effectLst/>
          <a:scene3d>
            <a:camera prst="orthographicFront">
              <a:rot lat="0" lon="0" rev="0"/>
            </a:camera>
            <a:lightRig rig="chilly" dir="t">
              <a:rot lat="0" lon="0" rev="18480000"/>
            </a:lightRig>
          </a:scene3d>
          <a:sp3d prstMaterial="clear">
            <a:bevelT h="635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2" name="Picture 15"/>
          <p:cNvPicPr>
            <a:picLocks noChangeAspect="1" noChangeArrowheads="1"/>
          </p:cNvPicPr>
          <p:nvPr/>
        </p:nvPicPr>
        <p:blipFill rotWithShape="1">
          <a:blip r:embed="rId5"/>
          <a:srcRect l="8876" r="6904"/>
          <a:stretch/>
        </p:blipFill>
        <p:spPr bwMode="auto">
          <a:xfrm>
            <a:off x="3605505" y="3155685"/>
            <a:ext cx="1467203" cy="1297652"/>
          </a:xfrm>
          <a:prstGeom prst="rect">
            <a:avLst/>
          </a:prstGeom>
          <a:noFill/>
          <a:ln w="9525" cap="flat" cmpd="sng" algn="ctr">
            <a:solidFill>
              <a:schemeClr val="tx1"/>
            </a:solidFill>
            <a:prstDash val="solid"/>
            <a:miter lim="800000"/>
            <a:headEnd/>
            <a:tailEnd/>
          </a:ln>
          <a:effectLst>
            <a:glow rad="63500">
              <a:schemeClr val="accent1">
                <a:satMod val="175000"/>
                <a:alpha val="40000"/>
              </a:schemeClr>
            </a:glow>
          </a:effectLst>
          <a:extLst>
            <a:ext uri="{909E8E84-426E-40DD-AFC4-6F175D3DCCD1}">
              <a14:hiddenFill xmlns:a14="http://schemas.microsoft.com/office/drawing/2010/main">
                <a:solidFill>
                  <a:srgbClr val="FFFF99">
                    <a:alpha val="39999"/>
                  </a:srgbClr>
                </a:solidFill>
              </a14:hiddenFill>
            </a:ext>
          </a:extLst>
        </p:spPr>
      </p:pic>
      <p:sp>
        <p:nvSpPr>
          <p:cNvPr id="83" name="TextBox 82"/>
          <p:cNvSpPr txBox="1"/>
          <p:nvPr/>
        </p:nvSpPr>
        <p:spPr>
          <a:xfrm>
            <a:off x="198562" y="2580793"/>
            <a:ext cx="2476184" cy="2231380"/>
          </a:xfrm>
          <a:prstGeom prst="rect">
            <a:avLst/>
          </a:prstGeom>
          <a:noFill/>
        </p:spPr>
        <p:txBody>
          <a:bodyPr wrap="square" rtlCol="0">
            <a:spAutoFit/>
          </a:bodyPr>
          <a:lstStyle/>
          <a:p>
            <a:r>
              <a:rPr lang="en-US" sz="1600" b="1" u="sng" dirty="0" smtClean="0"/>
              <a:t>Print Handbooks</a:t>
            </a:r>
            <a:endParaRPr lang="en-US" sz="1600" b="1" u="sng" dirty="0"/>
          </a:p>
          <a:p>
            <a:endParaRPr lang="en-US" sz="1400" dirty="0"/>
          </a:p>
          <a:p>
            <a:pPr>
              <a:spcAft>
                <a:spcPts val="600"/>
              </a:spcAft>
            </a:pPr>
            <a:r>
              <a:rPr lang="en-US" sz="1400" dirty="0" smtClean="0">
                <a:latin typeface="Calibri"/>
                <a:cs typeface="Calibri"/>
              </a:rPr>
              <a:t>• Handbook Commissioned</a:t>
            </a:r>
          </a:p>
          <a:p>
            <a:pPr>
              <a:spcAft>
                <a:spcPts val="600"/>
              </a:spcAft>
            </a:pPr>
            <a:r>
              <a:rPr lang="en-US" sz="1400" dirty="0" smtClean="0">
                <a:latin typeface="Calibri"/>
                <a:cs typeface="Calibri"/>
              </a:rPr>
              <a:t>• Author submits chapter</a:t>
            </a:r>
          </a:p>
          <a:p>
            <a:pPr>
              <a:spcAft>
                <a:spcPts val="600"/>
              </a:spcAft>
            </a:pPr>
            <a:r>
              <a:rPr lang="en-US" sz="1400" dirty="0">
                <a:latin typeface="Calibri"/>
                <a:cs typeface="Calibri"/>
              </a:rPr>
              <a:t>• </a:t>
            </a:r>
            <a:r>
              <a:rPr lang="en-US" sz="1400" dirty="0" smtClean="0">
                <a:latin typeface="Calibri"/>
                <a:cs typeface="Calibri"/>
              </a:rPr>
              <a:t>EIC and book board review</a:t>
            </a:r>
          </a:p>
          <a:p>
            <a:pPr>
              <a:spcAft>
                <a:spcPts val="600"/>
              </a:spcAft>
            </a:pPr>
            <a:r>
              <a:rPr lang="en-US" sz="1400" dirty="0">
                <a:latin typeface="Calibri"/>
                <a:cs typeface="Calibri"/>
              </a:rPr>
              <a:t>• </a:t>
            </a:r>
            <a:r>
              <a:rPr lang="en-US" sz="1400" dirty="0" smtClean="0">
                <a:latin typeface="Calibri"/>
                <a:cs typeface="Calibri"/>
              </a:rPr>
              <a:t>Submit approved essay </a:t>
            </a:r>
          </a:p>
          <a:p>
            <a:pPr>
              <a:spcAft>
                <a:spcPts val="600"/>
              </a:spcAft>
            </a:pPr>
            <a:r>
              <a:rPr lang="en-US" sz="1400" dirty="0">
                <a:latin typeface="Calibri"/>
                <a:cs typeface="Calibri"/>
              </a:rPr>
              <a:t>• </a:t>
            </a:r>
            <a:r>
              <a:rPr lang="en-US" sz="1400" dirty="0" smtClean="0">
                <a:latin typeface="Calibri"/>
                <a:cs typeface="Calibri"/>
              </a:rPr>
              <a:t>OUP publishes in OHO</a:t>
            </a:r>
            <a:endParaRPr lang="en-US" sz="1400" b="1" dirty="0" smtClean="0">
              <a:latin typeface="Calibri"/>
              <a:cs typeface="Calibri"/>
            </a:endParaRPr>
          </a:p>
          <a:p>
            <a:pPr>
              <a:spcAft>
                <a:spcPts val="600"/>
              </a:spcAft>
            </a:pPr>
            <a:r>
              <a:rPr lang="en-US" sz="1400" dirty="0" smtClean="0">
                <a:latin typeface="Calibri"/>
                <a:cs typeface="Calibri"/>
              </a:rPr>
              <a:t>• Revise and update for print</a:t>
            </a:r>
          </a:p>
        </p:txBody>
      </p:sp>
      <p:sp>
        <p:nvSpPr>
          <p:cNvPr id="84" name="TextBox 83"/>
          <p:cNvSpPr txBox="1"/>
          <p:nvPr/>
        </p:nvSpPr>
        <p:spPr>
          <a:xfrm>
            <a:off x="6248399" y="2601281"/>
            <a:ext cx="2819400" cy="2785378"/>
          </a:xfrm>
          <a:prstGeom prst="rect">
            <a:avLst/>
          </a:prstGeom>
          <a:noFill/>
        </p:spPr>
        <p:txBody>
          <a:bodyPr wrap="square" rtlCol="0">
            <a:spAutoFit/>
          </a:bodyPr>
          <a:lstStyle/>
          <a:p>
            <a:r>
              <a:rPr lang="en-US" sz="1600" b="1" u="sng" dirty="0" smtClean="0"/>
              <a:t>Oxford Handbooks Online</a:t>
            </a:r>
            <a:endParaRPr lang="en-US" sz="1600" b="1" u="sng" dirty="0"/>
          </a:p>
          <a:p>
            <a:endParaRPr lang="en-US" sz="1400" dirty="0"/>
          </a:p>
          <a:p>
            <a:pPr>
              <a:spcAft>
                <a:spcPts val="600"/>
              </a:spcAft>
            </a:pPr>
            <a:r>
              <a:rPr lang="en-US" sz="1400" dirty="0" smtClean="0">
                <a:latin typeface="Calibri"/>
                <a:cs typeface="Calibri"/>
              </a:rPr>
              <a:t>• Editor in Chief</a:t>
            </a:r>
          </a:p>
          <a:p>
            <a:pPr>
              <a:spcAft>
                <a:spcPts val="600"/>
              </a:spcAft>
            </a:pPr>
            <a:r>
              <a:rPr lang="en-US" sz="1400" dirty="0">
                <a:latin typeface="Calibri"/>
                <a:cs typeface="Calibri"/>
              </a:rPr>
              <a:t>• </a:t>
            </a:r>
            <a:r>
              <a:rPr lang="en-US" sz="1400" dirty="0" smtClean="0">
                <a:latin typeface="Calibri"/>
                <a:cs typeface="Calibri"/>
              </a:rPr>
              <a:t>Ed Board of area specialists</a:t>
            </a:r>
          </a:p>
          <a:p>
            <a:pPr>
              <a:spcAft>
                <a:spcPts val="600"/>
              </a:spcAft>
            </a:pPr>
            <a:r>
              <a:rPr lang="en-US" sz="1400" dirty="0" smtClean="0">
                <a:latin typeface="Calibri"/>
                <a:cs typeface="Calibri"/>
              </a:rPr>
              <a:t>• Recommend </a:t>
            </a:r>
            <a:r>
              <a:rPr lang="en-US" sz="1400" i="1" dirty="0" smtClean="0">
                <a:latin typeface="Calibri"/>
                <a:cs typeface="Calibri"/>
              </a:rPr>
              <a:t>new</a:t>
            </a:r>
            <a:r>
              <a:rPr lang="en-US" sz="1400" dirty="0" smtClean="0">
                <a:latin typeface="Calibri"/>
                <a:cs typeface="Calibri"/>
              </a:rPr>
              <a:t> topics/authors</a:t>
            </a:r>
          </a:p>
          <a:p>
            <a:pPr>
              <a:spcAft>
                <a:spcPts val="600"/>
              </a:spcAft>
            </a:pPr>
            <a:r>
              <a:rPr lang="en-US" sz="1400" dirty="0" smtClean="0">
                <a:latin typeface="Calibri"/>
                <a:cs typeface="Calibri"/>
              </a:rPr>
              <a:t>• Recommend </a:t>
            </a:r>
            <a:r>
              <a:rPr lang="en-US" sz="1400" i="1" dirty="0" smtClean="0">
                <a:latin typeface="Calibri"/>
                <a:cs typeface="Calibri"/>
              </a:rPr>
              <a:t>update</a:t>
            </a:r>
          </a:p>
          <a:p>
            <a:pPr>
              <a:spcAft>
                <a:spcPts val="600"/>
              </a:spcAft>
            </a:pPr>
            <a:r>
              <a:rPr lang="en-US" sz="1400" dirty="0" smtClean="0">
                <a:latin typeface="Calibri"/>
                <a:cs typeface="Calibri"/>
              </a:rPr>
              <a:t>• Peer-review Board or external</a:t>
            </a:r>
          </a:p>
          <a:p>
            <a:pPr>
              <a:spcAft>
                <a:spcPts val="600"/>
              </a:spcAft>
            </a:pPr>
            <a:r>
              <a:rPr lang="en-US" sz="1400" dirty="0" smtClean="0">
                <a:latin typeface="Calibri"/>
                <a:cs typeface="Calibri"/>
              </a:rPr>
              <a:t>• </a:t>
            </a:r>
            <a:r>
              <a:rPr lang="en-US" sz="1400" dirty="0">
                <a:latin typeface="Calibri"/>
                <a:cs typeface="Calibri"/>
              </a:rPr>
              <a:t>OUP publishes in OHO</a:t>
            </a:r>
            <a:endParaRPr lang="en-US" sz="1400" b="1" dirty="0">
              <a:latin typeface="Calibri"/>
              <a:cs typeface="Calibri"/>
            </a:endParaRPr>
          </a:p>
          <a:p>
            <a:pPr>
              <a:spcAft>
                <a:spcPts val="600"/>
              </a:spcAft>
            </a:pPr>
            <a:endParaRPr lang="en-US" sz="1400" dirty="0" smtClean="0">
              <a:latin typeface="Calibri"/>
              <a:cs typeface="Calibri"/>
            </a:endParaRPr>
          </a:p>
          <a:p>
            <a:pPr>
              <a:spcAft>
                <a:spcPts val="600"/>
              </a:spcAft>
            </a:pPr>
            <a:endParaRPr lang="en-US" sz="1200" dirty="0" smtClean="0">
              <a:latin typeface="Calibri"/>
              <a:cs typeface="Calibri"/>
            </a:endParaRPr>
          </a:p>
        </p:txBody>
      </p:sp>
      <p:pic>
        <p:nvPicPr>
          <p:cNvPr id="87" name="Picture 3" descr="C:\Users\zuccad\Desktop\51fzpssem2l-_ss500_.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597" r="15865"/>
          <a:stretch/>
        </p:blipFill>
        <p:spPr bwMode="auto">
          <a:xfrm>
            <a:off x="4696378" y="4827769"/>
            <a:ext cx="376330" cy="553387"/>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65" name="Picture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05505" y="3145366"/>
            <a:ext cx="1458549" cy="1307970"/>
          </a:xfrm>
          <a:prstGeom prst="rect">
            <a:avLst/>
          </a:prstGeom>
          <a:ln>
            <a:solidFill>
              <a:schemeClr val="tx2"/>
            </a:solidFill>
          </a:ln>
          <a:effectLst>
            <a:outerShdw blurRad="76200" dir="13500000" sy="23000" kx="1200000" algn="br" rotWithShape="0">
              <a:prstClr val="black">
                <a:alpha val="20000"/>
              </a:prstClr>
            </a:outerShdw>
          </a:effectLst>
        </p:spPr>
      </p:pic>
      <p:sp>
        <p:nvSpPr>
          <p:cNvPr id="58" name="Freeform 66"/>
          <p:cNvSpPr>
            <a:spLocks/>
          </p:cNvSpPr>
          <p:nvPr/>
        </p:nvSpPr>
        <p:spPr bwMode="auto">
          <a:xfrm>
            <a:off x="4884543" y="3782476"/>
            <a:ext cx="761674" cy="305619"/>
          </a:xfrm>
          <a:custGeom>
            <a:avLst/>
            <a:gdLst>
              <a:gd name="T0" fmla="*/ 240 w 1000"/>
              <a:gd name="T1" fmla="*/ 0 h 336"/>
              <a:gd name="T2" fmla="*/ 960 w 1000"/>
              <a:gd name="T3" fmla="*/ 144 h 336"/>
              <a:gd name="T4" fmla="*/ 0 w 1000"/>
              <a:gd name="T5" fmla="*/ 336 h 336"/>
            </a:gdLst>
            <a:ahLst/>
            <a:cxnLst>
              <a:cxn ang="0">
                <a:pos x="T0" y="T1"/>
              </a:cxn>
              <a:cxn ang="0">
                <a:pos x="T2" y="T3"/>
              </a:cxn>
              <a:cxn ang="0">
                <a:pos x="T4" y="T5"/>
              </a:cxn>
            </a:cxnLst>
            <a:rect l="0" t="0" r="r" b="b"/>
            <a:pathLst>
              <a:path w="1000" h="336">
                <a:moveTo>
                  <a:pt x="240" y="0"/>
                </a:moveTo>
                <a:cubicBezTo>
                  <a:pt x="620" y="44"/>
                  <a:pt x="1000" y="88"/>
                  <a:pt x="960" y="144"/>
                </a:cubicBezTo>
                <a:cubicBezTo>
                  <a:pt x="920" y="200"/>
                  <a:pt x="460" y="268"/>
                  <a:pt x="0" y="336"/>
                </a:cubicBezTo>
              </a:path>
            </a:pathLst>
          </a:custGeom>
          <a:noFill/>
          <a:ln w="9525">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1" name="Picture 3" descr="C:\Users\kieffee\Desktop\index.png"/>
          <p:cNvPicPr>
            <a:picLocks noChangeAspect="1" noChangeArrowheads="1"/>
          </p:cNvPicPr>
          <p:nvPr/>
        </p:nvPicPr>
        <p:blipFill rotWithShape="1">
          <a:blip r:embed="rId8">
            <a:extLst>
              <a:ext uri="{28A0092B-C50C-407E-A947-70E740481C1C}">
                <a14:useLocalDpi xmlns:a14="http://schemas.microsoft.com/office/drawing/2010/main" val="0"/>
              </a:ext>
            </a:extLst>
          </a:blip>
          <a:srcRect r="37986"/>
          <a:stretch/>
        </p:blipFill>
        <p:spPr bwMode="auto">
          <a:xfrm>
            <a:off x="486455" y="609600"/>
            <a:ext cx="2953432" cy="857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7557" y="1476270"/>
            <a:ext cx="4717038" cy="523220"/>
          </a:xfrm>
          <a:prstGeom prst="rect">
            <a:avLst/>
          </a:prstGeom>
        </p:spPr>
        <p:txBody>
          <a:bodyPr wrap="square">
            <a:spAutoFit/>
          </a:bodyPr>
          <a:lstStyle/>
          <a:p>
            <a:r>
              <a:rPr lang="en-US" sz="2800" dirty="0">
                <a:latin typeface="Calibri" panose="020F0502020204030204" pitchFamily="34" charset="0"/>
              </a:rPr>
              <a:t>Online Editorial Process</a:t>
            </a:r>
            <a:endParaRPr lang="en-GB" sz="2800" dirty="0">
              <a:latin typeface="Calibri" panose="020F0502020204030204" pitchFamily="34" charset="0"/>
            </a:endParaRPr>
          </a:p>
        </p:txBody>
      </p:sp>
    </p:spTree>
    <p:extLst>
      <p:ext uri="{BB962C8B-B14F-4D97-AF65-F5344CB8AC3E}">
        <p14:creationId xmlns:p14="http://schemas.microsoft.com/office/powerpoint/2010/main" val="6818068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EDEA"/>
        </a:solidFill>
        <a:effectLst/>
      </p:bgPr>
    </p:bg>
    <p:spTree>
      <p:nvGrpSpPr>
        <p:cNvPr id="1" name=""/>
        <p:cNvGrpSpPr/>
        <p:nvPr/>
      </p:nvGrpSpPr>
      <p:grpSpPr>
        <a:xfrm>
          <a:off x="0" y="0"/>
          <a:ext cx="0" cy="0"/>
          <a:chOff x="0" y="0"/>
          <a:chExt cx="0" cy="0"/>
        </a:xfrm>
      </p:grpSpPr>
      <p:sp>
        <p:nvSpPr>
          <p:cNvPr id="11" name="TextBox 10"/>
          <p:cNvSpPr txBox="1"/>
          <p:nvPr/>
        </p:nvSpPr>
        <p:spPr>
          <a:xfrm>
            <a:off x="957068" y="1067623"/>
            <a:ext cx="6552728" cy="800219"/>
          </a:xfrm>
          <a:prstGeom prst="rect">
            <a:avLst/>
          </a:prstGeom>
          <a:noFill/>
        </p:spPr>
        <p:txBody>
          <a:bodyPr wrap="square" rtlCol="0">
            <a:spAutoFit/>
          </a:bodyPr>
          <a:lstStyle/>
          <a:p>
            <a:pPr defTabSz="914400"/>
            <a:r>
              <a:rPr lang="en-GB" sz="2800" b="1" dirty="0" smtClean="0">
                <a:solidFill>
                  <a:srgbClr val="8B8D09"/>
                </a:solidFill>
              </a:rPr>
              <a:t>University Press Scholarship Online</a:t>
            </a:r>
          </a:p>
          <a:p>
            <a:pPr defTabSz="914400"/>
            <a:endParaRPr lang="en-GB" b="1" i="1" dirty="0">
              <a:solidFill>
                <a:srgbClr val="8B8D09"/>
              </a:solidFill>
              <a:latin typeface="ScalaSansPro-Regular" pitchFamily="50" charset="0"/>
            </a:endParaRPr>
          </a:p>
        </p:txBody>
      </p:sp>
      <p:sp>
        <p:nvSpPr>
          <p:cNvPr id="12" name="TextBox 11"/>
          <p:cNvSpPr txBox="1"/>
          <p:nvPr/>
        </p:nvSpPr>
        <p:spPr>
          <a:xfrm>
            <a:off x="971600" y="5517232"/>
            <a:ext cx="8280920" cy="861774"/>
          </a:xfrm>
          <a:prstGeom prst="rect">
            <a:avLst/>
          </a:prstGeom>
          <a:noFill/>
        </p:spPr>
        <p:txBody>
          <a:bodyPr wrap="square" rtlCol="0">
            <a:spAutoFit/>
          </a:bodyPr>
          <a:lstStyle/>
          <a:p>
            <a:pPr defTabSz="914400"/>
            <a:r>
              <a:rPr lang="en-GB" sz="1400" b="1" dirty="0" smtClean="0">
                <a:solidFill>
                  <a:prstClr val="white">
                    <a:lumMod val="50000"/>
                  </a:prstClr>
                </a:solidFill>
              </a:rPr>
              <a:t>Delivering the best scholarly publishing from leading university presses around the world</a:t>
            </a:r>
          </a:p>
          <a:p>
            <a:pPr defTabSz="914400"/>
            <a:endParaRPr lang="en-GB" sz="1600" dirty="0">
              <a:solidFill>
                <a:prstClr val="black"/>
              </a:solidFill>
            </a:endParaRPr>
          </a:p>
          <a:p>
            <a:pPr defTabSz="914400"/>
            <a:r>
              <a:rPr lang="en-GB" b="1" dirty="0" smtClean="0">
                <a:solidFill>
                  <a:prstClr val="black"/>
                </a:solidFill>
              </a:rPr>
              <a:t>universitypressscholarship.com</a:t>
            </a:r>
            <a:endParaRPr lang="en-GB" b="1" dirty="0">
              <a:solidFill>
                <a:prstClr val="black"/>
              </a:solidFill>
            </a:endParaRPr>
          </a:p>
        </p:txBody>
      </p:sp>
    </p:spTree>
    <p:extLst>
      <p:ext uri="{BB962C8B-B14F-4D97-AF65-F5344CB8AC3E}">
        <p14:creationId xmlns:p14="http://schemas.microsoft.com/office/powerpoint/2010/main" val="35538574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EDEA"/>
        </a:solidFill>
        <a:effectLst/>
      </p:bgPr>
    </p:bg>
    <p:spTree>
      <p:nvGrpSpPr>
        <p:cNvPr id="1" name=""/>
        <p:cNvGrpSpPr/>
        <p:nvPr/>
      </p:nvGrpSpPr>
      <p:grpSpPr>
        <a:xfrm>
          <a:off x="0" y="0"/>
          <a:ext cx="0" cy="0"/>
          <a:chOff x="0" y="0"/>
          <a:chExt cx="0" cy="0"/>
        </a:xfrm>
      </p:grpSpPr>
      <p:sp>
        <p:nvSpPr>
          <p:cNvPr id="4" name="Rectangle 3"/>
          <p:cNvSpPr/>
          <p:nvPr/>
        </p:nvSpPr>
        <p:spPr>
          <a:xfrm>
            <a:off x="5796136" y="764704"/>
            <a:ext cx="3347864" cy="5608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prstClr val="white"/>
              </a:solidFill>
            </a:endParaRPr>
          </a:p>
        </p:txBody>
      </p:sp>
      <p:sp>
        <p:nvSpPr>
          <p:cNvPr id="11" name="TextBox 10"/>
          <p:cNvSpPr txBox="1"/>
          <p:nvPr/>
        </p:nvSpPr>
        <p:spPr>
          <a:xfrm>
            <a:off x="681206" y="76562"/>
            <a:ext cx="6552728" cy="800219"/>
          </a:xfrm>
          <a:prstGeom prst="rect">
            <a:avLst/>
          </a:prstGeom>
          <a:noFill/>
        </p:spPr>
        <p:txBody>
          <a:bodyPr wrap="square" rtlCol="0">
            <a:spAutoFit/>
          </a:bodyPr>
          <a:lstStyle/>
          <a:p>
            <a:pPr defTabSz="914400"/>
            <a:r>
              <a:rPr lang="en-GB" sz="2800" b="1" dirty="0" smtClean="0">
                <a:solidFill>
                  <a:srgbClr val="8B8D09"/>
                </a:solidFill>
                <a:ea typeface="ＭＳ Ｐゴシック" pitchFamily="-112" charset="-128"/>
              </a:rPr>
              <a:t>University Press Scholarship Online</a:t>
            </a:r>
          </a:p>
          <a:p>
            <a:pPr defTabSz="914400"/>
            <a:endParaRPr lang="en-GB" b="1" i="1" dirty="0">
              <a:solidFill>
                <a:srgbClr val="8B8D09"/>
              </a:solidFill>
              <a:latin typeface="ScalaSansPro-Regular" pitchFamily="50" charset="0"/>
              <a:ea typeface="ＭＳ Ｐゴシック" pitchFamily="-112" charset="-128"/>
            </a:endParaRPr>
          </a:p>
        </p:txBody>
      </p:sp>
      <p:sp>
        <p:nvSpPr>
          <p:cNvPr id="12" name="TextBox 11"/>
          <p:cNvSpPr txBox="1"/>
          <p:nvPr/>
        </p:nvSpPr>
        <p:spPr>
          <a:xfrm>
            <a:off x="1096154" y="5517232"/>
            <a:ext cx="8280920" cy="369332"/>
          </a:xfrm>
          <a:prstGeom prst="rect">
            <a:avLst/>
          </a:prstGeom>
          <a:noFill/>
        </p:spPr>
        <p:txBody>
          <a:bodyPr wrap="square" rtlCol="0">
            <a:spAutoFit/>
          </a:bodyPr>
          <a:lstStyle/>
          <a:p>
            <a:pPr defTabSz="914400"/>
            <a:endParaRPr lang="en-GB" b="1" dirty="0">
              <a:solidFill>
                <a:prstClr val="black"/>
              </a:solidFill>
              <a:latin typeface="ScalaSansPro-Regular" pitchFamily="50" charset="0"/>
              <a:ea typeface="ＭＳ Ｐゴシック" pitchFamily="-112" charset="-128"/>
            </a:endParaRPr>
          </a:p>
        </p:txBody>
      </p:sp>
      <p:sp>
        <p:nvSpPr>
          <p:cNvPr id="14" name="Rectangle 13"/>
          <p:cNvSpPr/>
          <p:nvPr/>
        </p:nvSpPr>
        <p:spPr>
          <a:xfrm>
            <a:off x="0" y="0"/>
            <a:ext cx="650334" cy="476672"/>
          </a:xfrm>
          <a:custGeom>
            <a:avLst/>
            <a:gdLst>
              <a:gd name="connsiteX0" fmla="*/ 0 w 704528"/>
              <a:gd name="connsiteY0" fmla="*/ 0 h 476672"/>
              <a:gd name="connsiteX1" fmla="*/ 704528 w 704528"/>
              <a:gd name="connsiteY1" fmla="*/ 0 h 476672"/>
              <a:gd name="connsiteX2" fmla="*/ 704528 w 704528"/>
              <a:gd name="connsiteY2" fmla="*/ 476672 h 476672"/>
              <a:gd name="connsiteX3" fmla="*/ 0 w 704528"/>
              <a:gd name="connsiteY3" fmla="*/ 476672 h 476672"/>
              <a:gd name="connsiteX4" fmla="*/ 0 w 704528"/>
              <a:gd name="connsiteY4" fmla="*/ 0 h 476672"/>
              <a:gd name="connsiteX0" fmla="*/ 0 w 712479"/>
              <a:gd name="connsiteY0" fmla="*/ 0 h 476672"/>
              <a:gd name="connsiteX1" fmla="*/ 704528 w 712479"/>
              <a:gd name="connsiteY1" fmla="*/ 0 h 476672"/>
              <a:gd name="connsiteX2" fmla="*/ 712479 w 712479"/>
              <a:gd name="connsiteY2" fmla="*/ 476672 h 476672"/>
              <a:gd name="connsiteX3" fmla="*/ 0 w 712479"/>
              <a:gd name="connsiteY3" fmla="*/ 476672 h 476672"/>
              <a:gd name="connsiteX4" fmla="*/ 0 w 712479"/>
              <a:gd name="connsiteY4" fmla="*/ 0 h 47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479" h="476672">
                <a:moveTo>
                  <a:pt x="0" y="0"/>
                </a:moveTo>
                <a:lnTo>
                  <a:pt x="704528" y="0"/>
                </a:lnTo>
                <a:lnTo>
                  <a:pt x="712479" y="476672"/>
                </a:lnTo>
                <a:lnTo>
                  <a:pt x="0" y="47667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6" name="Rectangle 5"/>
          <p:cNvSpPr/>
          <p:nvPr/>
        </p:nvSpPr>
        <p:spPr>
          <a:xfrm>
            <a:off x="5796136" y="6373624"/>
            <a:ext cx="3347864" cy="484376"/>
          </a:xfrm>
          <a:prstGeom prst="rect">
            <a:avLst/>
          </a:prstGeom>
          <a:solidFill>
            <a:srgbClr val="8B8D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a:solidFill>
                <a:prstClr val="white"/>
              </a:solidFill>
            </a:endParaRPr>
          </a:p>
        </p:txBody>
      </p:sp>
      <p:sp>
        <p:nvSpPr>
          <p:cNvPr id="7" name="Footer Placeholder 3"/>
          <p:cNvSpPr>
            <a:spLocks noGrp="1"/>
          </p:cNvSpPr>
          <p:nvPr>
            <p:ph type="ftr" sz="quarter" idx="4294967295"/>
          </p:nvPr>
        </p:nvSpPr>
        <p:spPr>
          <a:xfrm>
            <a:off x="4045694" y="6433249"/>
            <a:ext cx="5081116" cy="365125"/>
          </a:xfrm>
        </p:spPr>
        <p:txBody>
          <a:bodyPr/>
          <a:lstStyle/>
          <a:p>
            <a:pPr algn="r"/>
            <a:r>
              <a:rPr lang="en-GB" i="1" dirty="0" smtClean="0">
                <a:solidFill>
                  <a:prstClr val="white"/>
                </a:solidFill>
              </a:rPr>
              <a:t>University Press Scholarship Online </a:t>
            </a:r>
            <a:endParaRPr lang="en-GB" dirty="0" smtClean="0">
              <a:solidFill>
                <a:prstClr val="white"/>
              </a:solidFill>
            </a:endParaRPr>
          </a:p>
          <a:p>
            <a:pPr algn="r"/>
            <a:r>
              <a:rPr lang="en-GB" dirty="0" smtClean="0">
                <a:solidFill>
                  <a:prstClr val="white"/>
                </a:solidFill>
              </a:rPr>
              <a:t>universitypressscholarship.com</a:t>
            </a:r>
            <a:endParaRPr lang="en-GB" dirty="0">
              <a:solidFill>
                <a:prstClr val="white"/>
              </a:solidFill>
            </a:endParaRPr>
          </a:p>
        </p:txBody>
      </p:sp>
      <p:sp>
        <p:nvSpPr>
          <p:cNvPr id="10" name="TextBox 9"/>
          <p:cNvSpPr txBox="1"/>
          <p:nvPr/>
        </p:nvSpPr>
        <p:spPr>
          <a:xfrm>
            <a:off x="650334" y="1052736"/>
            <a:ext cx="2767434" cy="5355312"/>
          </a:xfrm>
          <a:prstGeom prst="rect">
            <a:avLst/>
          </a:prstGeom>
          <a:noFill/>
        </p:spPr>
        <p:txBody>
          <a:bodyPr wrap="square" rtlCol="0">
            <a:spAutoFit/>
          </a:bodyPr>
          <a:lstStyle/>
          <a:p>
            <a:pPr defTabSz="914400"/>
            <a:r>
              <a:rPr lang="en-GB" sz="2000" b="1" dirty="0" smtClean="0">
                <a:solidFill>
                  <a:srgbClr val="000000"/>
                </a:solidFill>
                <a:ea typeface="ＭＳ Ｐゴシック" pitchFamily="-112" charset="-128"/>
              </a:rPr>
              <a:t>Subject areas</a:t>
            </a:r>
          </a:p>
          <a:p>
            <a:pPr defTabSz="914400"/>
            <a:endParaRPr lang="en-GB" dirty="0" smtClean="0">
              <a:solidFill>
                <a:srgbClr val="8064A2"/>
              </a:solidFill>
              <a:ea typeface="ＭＳ Ｐゴシック" pitchFamily="-112" charset="-128"/>
            </a:endParaRPr>
          </a:p>
          <a:p>
            <a:pPr defTabSz="914400"/>
            <a:endParaRPr lang="en-GB" sz="1600" dirty="0" smtClean="0">
              <a:solidFill>
                <a:srgbClr val="8064A2"/>
              </a:solidFill>
              <a:ea typeface="ＭＳ Ｐゴシック" pitchFamily="-112" charset="-128"/>
            </a:endParaRPr>
          </a:p>
          <a:p>
            <a:pPr defTabSz="914400"/>
            <a:r>
              <a:rPr lang="en-GB" sz="1600" dirty="0" smtClean="0">
                <a:solidFill>
                  <a:srgbClr val="8064A2"/>
                </a:solidFill>
                <a:ea typeface="ＭＳ Ｐゴシック" pitchFamily="-112" charset="-128"/>
              </a:rPr>
              <a:t>Anthropology</a:t>
            </a:r>
            <a:endParaRPr lang="en-GB" sz="1600" dirty="0">
              <a:solidFill>
                <a:srgbClr val="8064A2"/>
              </a:solidFill>
              <a:ea typeface="ＭＳ Ｐゴシック" pitchFamily="-112" charset="-128"/>
            </a:endParaRPr>
          </a:p>
          <a:p>
            <a:pPr defTabSz="914400"/>
            <a:r>
              <a:rPr lang="en-GB" sz="1600" dirty="0" smtClean="0">
                <a:solidFill>
                  <a:srgbClr val="4F81BD"/>
                </a:solidFill>
                <a:ea typeface="ＭＳ Ｐゴシック" pitchFamily="-112" charset="-128"/>
              </a:rPr>
              <a:t>Archaeology</a:t>
            </a:r>
          </a:p>
          <a:p>
            <a:pPr defTabSz="914400"/>
            <a:r>
              <a:rPr lang="en-GB" sz="1600" dirty="0" smtClean="0">
                <a:solidFill>
                  <a:srgbClr val="F79646"/>
                </a:solidFill>
                <a:ea typeface="ＭＳ Ｐゴシック" pitchFamily="-112" charset="-128"/>
              </a:rPr>
              <a:t>Art</a:t>
            </a:r>
          </a:p>
          <a:p>
            <a:pPr defTabSz="914400"/>
            <a:r>
              <a:rPr lang="en-GB" sz="1600" dirty="0" smtClean="0">
                <a:solidFill>
                  <a:srgbClr val="8064A2"/>
                </a:solidFill>
                <a:ea typeface="ＭＳ Ｐゴシック" pitchFamily="-112" charset="-128"/>
              </a:rPr>
              <a:t>Architecture</a:t>
            </a:r>
          </a:p>
          <a:p>
            <a:pPr defTabSz="914400"/>
            <a:r>
              <a:rPr lang="en-GB" sz="1600" dirty="0" smtClean="0">
                <a:solidFill>
                  <a:srgbClr val="C0504D"/>
                </a:solidFill>
                <a:ea typeface="ＭＳ Ｐゴシック" pitchFamily="-112" charset="-128"/>
              </a:rPr>
              <a:t>Biology</a:t>
            </a:r>
            <a:endParaRPr lang="en-GB" sz="1600" dirty="0">
              <a:solidFill>
                <a:srgbClr val="C0504D"/>
              </a:solidFill>
              <a:ea typeface="ＭＳ Ｐゴシック" pitchFamily="-112" charset="-128"/>
            </a:endParaRPr>
          </a:p>
          <a:p>
            <a:pPr defTabSz="914400"/>
            <a:r>
              <a:rPr lang="en-GB" sz="1600" dirty="0" smtClean="0">
                <a:solidFill>
                  <a:srgbClr val="000000"/>
                </a:solidFill>
                <a:ea typeface="ＭＳ Ｐゴシック" pitchFamily="-112" charset="-128"/>
              </a:rPr>
              <a:t>Business </a:t>
            </a:r>
            <a:r>
              <a:rPr lang="en-GB" sz="1600" dirty="0">
                <a:solidFill>
                  <a:srgbClr val="000000"/>
                </a:solidFill>
                <a:ea typeface="ＭＳ Ｐゴシック" pitchFamily="-112" charset="-128"/>
              </a:rPr>
              <a:t>and </a:t>
            </a:r>
            <a:r>
              <a:rPr lang="en-GB" sz="1600" dirty="0" smtClean="0">
                <a:solidFill>
                  <a:srgbClr val="000000"/>
                </a:solidFill>
                <a:ea typeface="ＭＳ Ｐゴシック" pitchFamily="-112" charset="-128"/>
              </a:rPr>
              <a:t>Management</a:t>
            </a:r>
          </a:p>
          <a:p>
            <a:pPr defTabSz="914400"/>
            <a:r>
              <a:rPr lang="en-GB" sz="1600" dirty="0">
                <a:solidFill>
                  <a:srgbClr val="747679"/>
                </a:solidFill>
                <a:ea typeface="ＭＳ Ｐゴシック" pitchFamily="-112" charset="-128"/>
              </a:rPr>
              <a:t>Classical </a:t>
            </a:r>
            <a:r>
              <a:rPr lang="en-GB" sz="1600" dirty="0" smtClean="0">
                <a:solidFill>
                  <a:srgbClr val="747679"/>
                </a:solidFill>
                <a:ea typeface="ＭＳ Ｐゴシック" pitchFamily="-112" charset="-128"/>
              </a:rPr>
              <a:t>Studies</a:t>
            </a:r>
          </a:p>
          <a:p>
            <a:pPr defTabSz="914400"/>
            <a:r>
              <a:rPr lang="en-GB" sz="1600" dirty="0" smtClean="0">
                <a:solidFill>
                  <a:srgbClr val="8064A2"/>
                </a:solidFill>
                <a:ea typeface="ＭＳ Ｐゴシック" pitchFamily="-112" charset="-128"/>
              </a:rPr>
              <a:t>Computer Science</a:t>
            </a:r>
          </a:p>
          <a:p>
            <a:pPr defTabSz="914400"/>
            <a:r>
              <a:rPr lang="en-GB" sz="1600" dirty="0" smtClean="0">
                <a:solidFill>
                  <a:srgbClr val="C0504D"/>
                </a:solidFill>
                <a:ea typeface="ＭＳ Ｐゴシック" pitchFamily="-112" charset="-128"/>
              </a:rPr>
              <a:t>Earth Science &amp; Geography</a:t>
            </a:r>
            <a:endParaRPr lang="en-GB" sz="1600" dirty="0">
              <a:solidFill>
                <a:srgbClr val="C0504D"/>
              </a:solidFill>
              <a:ea typeface="ＭＳ Ｐゴシック" pitchFamily="-112" charset="-128"/>
            </a:endParaRPr>
          </a:p>
          <a:p>
            <a:pPr defTabSz="914400"/>
            <a:r>
              <a:rPr lang="en-GB" sz="1600" dirty="0" smtClean="0">
                <a:solidFill>
                  <a:srgbClr val="000000"/>
                </a:solidFill>
                <a:ea typeface="ＭＳ Ｐゴシック" pitchFamily="-112" charset="-128"/>
              </a:rPr>
              <a:t>Economics </a:t>
            </a:r>
            <a:r>
              <a:rPr lang="en-GB" sz="1600" dirty="0">
                <a:solidFill>
                  <a:srgbClr val="000000"/>
                </a:solidFill>
                <a:ea typeface="ＭＳ Ｐゴシック" pitchFamily="-112" charset="-128"/>
              </a:rPr>
              <a:t>and Finance</a:t>
            </a:r>
          </a:p>
          <a:p>
            <a:pPr defTabSz="914400"/>
            <a:r>
              <a:rPr lang="en-GB" sz="1600" dirty="0" smtClean="0">
                <a:solidFill>
                  <a:srgbClr val="F79646"/>
                </a:solidFill>
                <a:ea typeface="ＭＳ Ｐゴシック" pitchFamily="-112" charset="-128"/>
              </a:rPr>
              <a:t>Education</a:t>
            </a:r>
          </a:p>
          <a:p>
            <a:pPr defTabSz="914400"/>
            <a:r>
              <a:rPr lang="en-GB" sz="1600" dirty="0" smtClean="0">
                <a:solidFill>
                  <a:srgbClr val="C0504D"/>
                </a:solidFill>
                <a:ea typeface="ＭＳ Ｐゴシック" pitchFamily="-112" charset="-128"/>
              </a:rPr>
              <a:t>Environmental Science</a:t>
            </a:r>
          </a:p>
          <a:p>
            <a:pPr defTabSz="914400"/>
            <a:r>
              <a:rPr lang="en-GB" sz="1600" dirty="0">
                <a:solidFill>
                  <a:srgbClr val="000000"/>
                </a:solidFill>
                <a:ea typeface="ＭＳ Ｐゴシック" pitchFamily="-112" charset="-128"/>
              </a:rPr>
              <a:t>Film, Television, and Radio</a:t>
            </a:r>
          </a:p>
          <a:p>
            <a:pPr defTabSz="914400"/>
            <a:r>
              <a:rPr lang="en-GB" sz="1600" dirty="0" smtClean="0">
                <a:solidFill>
                  <a:srgbClr val="8064A2"/>
                </a:solidFill>
                <a:ea typeface="ＭＳ Ｐゴシック" pitchFamily="-112" charset="-128"/>
              </a:rPr>
              <a:t>History</a:t>
            </a:r>
          </a:p>
          <a:p>
            <a:pPr defTabSz="914400"/>
            <a:r>
              <a:rPr lang="en-GB" sz="1600" dirty="0" smtClean="0">
                <a:solidFill>
                  <a:srgbClr val="F79646"/>
                </a:solidFill>
                <a:ea typeface="ＭＳ Ｐゴシック" pitchFamily="-112" charset="-128"/>
              </a:rPr>
              <a:t>Information Science</a:t>
            </a:r>
            <a:endParaRPr lang="en-GB" sz="1600" dirty="0">
              <a:solidFill>
                <a:srgbClr val="F79646"/>
              </a:solidFill>
              <a:ea typeface="ＭＳ Ｐゴシック" pitchFamily="-112" charset="-128"/>
            </a:endParaRPr>
          </a:p>
          <a:p>
            <a:pPr defTabSz="914400"/>
            <a:r>
              <a:rPr lang="en-GB" sz="1600" dirty="0">
                <a:solidFill>
                  <a:srgbClr val="000000"/>
                </a:solidFill>
                <a:ea typeface="ＭＳ Ｐゴシック" pitchFamily="-112" charset="-128"/>
              </a:rPr>
              <a:t>Law</a:t>
            </a:r>
          </a:p>
          <a:p>
            <a:pPr defTabSz="914400"/>
            <a:endParaRPr lang="en-GB" sz="1600" dirty="0" smtClean="0">
              <a:solidFill>
                <a:srgbClr val="4F81BD"/>
              </a:solidFill>
              <a:ea typeface="ＭＳ Ｐゴシック" pitchFamily="-112" charset="-128"/>
            </a:endParaRPr>
          </a:p>
          <a:p>
            <a:pPr defTabSz="914400"/>
            <a:endParaRPr lang="en-GB" sz="1600" dirty="0">
              <a:solidFill>
                <a:prstClr val="white">
                  <a:lumMod val="50000"/>
                </a:prstClr>
              </a:solidFill>
              <a:ea typeface="ＭＳ Ｐゴシック" pitchFamily="-112" charset="-128"/>
            </a:endParaRPr>
          </a:p>
        </p:txBody>
      </p:sp>
      <p:sp>
        <p:nvSpPr>
          <p:cNvPr id="13" name="TextBox 12"/>
          <p:cNvSpPr txBox="1"/>
          <p:nvPr/>
        </p:nvSpPr>
        <p:spPr>
          <a:xfrm>
            <a:off x="3417768" y="1868527"/>
            <a:ext cx="2604937" cy="4031873"/>
          </a:xfrm>
          <a:prstGeom prst="rect">
            <a:avLst/>
          </a:prstGeom>
          <a:noFill/>
        </p:spPr>
        <p:txBody>
          <a:bodyPr wrap="square" rtlCol="0">
            <a:spAutoFit/>
          </a:bodyPr>
          <a:lstStyle/>
          <a:p>
            <a:pPr defTabSz="914400"/>
            <a:r>
              <a:rPr lang="en-GB" sz="1600" dirty="0">
                <a:solidFill>
                  <a:srgbClr val="4F81BD"/>
                </a:solidFill>
                <a:ea typeface="ＭＳ Ｐゴシック" pitchFamily="-112" charset="-128"/>
              </a:rPr>
              <a:t>Linguistics</a:t>
            </a:r>
            <a:endParaRPr lang="en-GB" sz="1600" dirty="0" smtClean="0">
              <a:solidFill>
                <a:prstClr val="white">
                  <a:lumMod val="50000"/>
                </a:prstClr>
              </a:solidFill>
              <a:ea typeface="ＭＳ Ｐゴシック" pitchFamily="-112" charset="-128"/>
            </a:endParaRPr>
          </a:p>
          <a:p>
            <a:pPr defTabSz="914400"/>
            <a:r>
              <a:rPr lang="en-GB" sz="1600" dirty="0" smtClean="0">
                <a:solidFill>
                  <a:prstClr val="white">
                    <a:lumMod val="50000"/>
                  </a:prstClr>
                </a:solidFill>
                <a:ea typeface="ＭＳ Ｐゴシック" pitchFamily="-112" charset="-128"/>
              </a:rPr>
              <a:t>Literature</a:t>
            </a:r>
            <a:endParaRPr lang="en-GB" sz="1600" dirty="0" smtClean="0">
              <a:solidFill>
                <a:srgbClr val="C0504D"/>
              </a:solidFill>
              <a:ea typeface="ＭＳ Ｐゴシック" pitchFamily="-112" charset="-128"/>
            </a:endParaRPr>
          </a:p>
          <a:p>
            <a:pPr defTabSz="914400"/>
            <a:r>
              <a:rPr lang="en-GB" sz="1600" dirty="0" smtClean="0">
                <a:solidFill>
                  <a:srgbClr val="C0504D"/>
                </a:solidFill>
                <a:ea typeface="ＭＳ Ｐゴシック" pitchFamily="-112" charset="-128"/>
              </a:rPr>
              <a:t>Mathematics</a:t>
            </a:r>
            <a:endParaRPr lang="en-GB" sz="1600" dirty="0" smtClean="0">
              <a:solidFill>
                <a:srgbClr val="747679"/>
              </a:solidFill>
              <a:ea typeface="ＭＳ Ｐゴシック" pitchFamily="-112" charset="-128"/>
            </a:endParaRPr>
          </a:p>
          <a:p>
            <a:pPr defTabSz="914400"/>
            <a:r>
              <a:rPr lang="en-GB" sz="1600" dirty="0" smtClean="0">
                <a:solidFill>
                  <a:srgbClr val="747679"/>
                </a:solidFill>
                <a:ea typeface="ＭＳ Ｐゴシック" pitchFamily="-112" charset="-128"/>
              </a:rPr>
              <a:t>Music</a:t>
            </a:r>
          </a:p>
          <a:p>
            <a:pPr defTabSz="914400"/>
            <a:r>
              <a:rPr lang="en-GB" sz="1600" dirty="0" smtClean="0">
                <a:solidFill>
                  <a:srgbClr val="000000"/>
                </a:solidFill>
                <a:ea typeface="ＭＳ Ｐゴシック" pitchFamily="-112" charset="-128"/>
              </a:rPr>
              <a:t>Neuroscience</a:t>
            </a:r>
          </a:p>
          <a:p>
            <a:pPr defTabSz="914400"/>
            <a:r>
              <a:rPr lang="en-GB" sz="1600" dirty="0" smtClean="0">
                <a:solidFill>
                  <a:srgbClr val="F79646"/>
                </a:solidFill>
                <a:ea typeface="ＭＳ Ｐゴシック" pitchFamily="-112" charset="-128"/>
              </a:rPr>
              <a:t>Palliative </a:t>
            </a:r>
            <a:r>
              <a:rPr lang="en-GB" sz="1600" dirty="0">
                <a:solidFill>
                  <a:srgbClr val="F79646"/>
                </a:solidFill>
                <a:ea typeface="ＭＳ Ｐゴシック" pitchFamily="-112" charset="-128"/>
              </a:rPr>
              <a:t>Care</a:t>
            </a:r>
          </a:p>
          <a:p>
            <a:pPr defTabSz="914400"/>
            <a:r>
              <a:rPr lang="en-GB" sz="1600" dirty="0" smtClean="0">
                <a:solidFill>
                  <a:srgbClr val="000000"/>
                </a:solidFill>
                <a:ea typeface="ＭＳ Ｐゴシック" pitchFamily="-112" charset="-128"/>
              </a:rPr>
              <a:t>Philosophy</a:t>
            </a:r>
          </a:p>
          <a:p>
            <a:pPr defTabSz="914400"/>
            <a:r>
              <a:rPr lang="en-GB" sz="1600" dirty="0">
                <a:solidFill>
                  <a:srgbClr val="8064A2"/>
                </a:solidFill>
                <a:ea typeface="ＭＳ Ｐゴシック" pitchFamily="-112" charset="-128"/>
              </a:rPr>
              <a:t>Physics</a:t>
            </a:r>
          </a:p>
          <a:p>
            <a:pPr defTabSz="914400"/>
            <a:r>
              <a:rPr lang="en-GB" sz="1600" dirty="0">
                <a:solidFill>
                  <a:srgbClr val="4F81BD"/>
                </a:solidFill>
                <a:ea typeface="ＭＳ Ｐゴシック" pitchFamily="-112" charset="-128"/>
              </a:rPr>
              <a:t>Psychology</a:t>
            </a:r>
          </a:p>
          <a:p>
            <a:pPr defTabSz="914400"/>
            <a:r>
              <a:rPr lang="en-GB" sz="1600" dirty="0">
                <a:solidFill>
                  <a:srgbClr val="000000"/>
                </a:solidFill>
                <a:ea typeface="ＭＳ Ｐゴシック" pitchFamily="-112" charset="-128"/>
              </a:rPr>
              <a:t>Political Science</a:t>
            </a:r>
          </a:p>
          <a:p>
            <a:pPr defTabSz="914400"/>
            <a:r>
              <a:rPr lang="en-GB" sz="1600" dirty="0">
                <a:solidFill>
                  <a:srgbClr val="C0504D"/>
                </a:solidFill>
                <a:ea typeface="ＭＳ Ｐゴシック" pitchFamily="-112" charset="-128"/>
              </a:rPr>
              <a:t>Public Health and Epidemiology</a:t>
            </a:r>
          </a:p>
          <a:p>
            <a:pPr defTabSz="914400"/>
            <a:r>
              <a:rPr lang="en-GB" sz="1600" dirty="0">
                <a:solidFill>
                  <a:srgbClr val="000000"/>
                </a:solidFill>
                <a:ea typeface="ＭＳ Ｐゴシック" pitchFamily="-112" charset="-128"/>
              </a:rPr>
              <a:t>Religion</a:t>
            </a:r>
          </a:p>
          <a:p>
            <a:pPr defTabSz="914400"/>
            <a:r>
              <a:rPr lang="en-GB" sz="1600" dirty="0" smtClean="0">
                <a:solidFill>
                  <a:srgbClr val="8064A2"/>
                </a:solidFill>
                <a:ea typeface="ＭＳ Ｐゴシック" pitchFamily="-112" charset="-128"/>
              </a:rPr>
              <a:t>Society </a:t>
            </a:r>
            <a:r>
              <a:rPr lang="en-GB" sz="1600" dirty="0">
                <a:solidFill>
                  <a:srgbClr val="8064A2"/>
                </a:solidFill>
                <a:ea typeface="ＭＳ Ｐゴシック" pitchFamily="-112" charset="-128"/>
              </a:rPr>
              <a:t>and Culture</a:t>
            </a:r>
          </a:p>
          <a:p>
            <a:pPr defTabSz="914400"/>
            <a:r>
              <a:rPr lang="en-GB" sz="1600" dirty="0" smtClean="0">
                <a:solidFill>
                  <a:srgbClr val="000000"/>
                </a:solidFill>
                <a:ea typeface="ＭＳ Ｐゴシック" pitchFamily="-112" charset="-128"/>
              </a:rPr>
              <a:t>Social </a:t>
            </a:r>
            <a:r>
              <a:rPr lang="en-GB" sz="1600" dirty="0">
                <a:solidFill>
                  <a:srgbClr val="000000"/>
                </a:solidFill>
                <a:ea typeface="ＭＳ Ｐゴシック" pitchFamily="-112" charset="-128"/>
              </a:rPr>
              <a:t>Work</a:t>
            </a:r>
          </a:p>
          <a:p>
            <a:pPr defTabSz="914400"/>
            <a:r>
              <a:rPr lang="en-GB" sz="1600" dirty="0" smtClean="0">
                <a:solidFill>
                  <a:srgbClr val="F79646"/>
                </a:solidFill>
                <a:ea typeface="ＭＳ Ｐゴシック" pitchFamily="-112" charset="-128"/>
              </a:rPr>
              <a:t>Sociology</a:t>
            </a:r>
            <a:endParaRPr lang="en-GB" sz="1200" dirty="0">
              <a:solidFill>
                <a:srgbClr val="F79646"/>
              </a:solidFill>
              <a:ea typeface="ＭＳ Ｐゴシック" pitchFamily="-112" charset="-128"/>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3494" y="1127306"/>
            <a:ext cx="1143123" cy="364881"/>
          </a:xfrm>
          <a:prstGeom prst="rect">
            <a:avLst/>
          </a:prstGeom>
          <a:solidFill>
            <a:srgbClr val="F1EDEA"/>
          </a:solidFill>
          <a:ln>
            <a:noFill/>
          </a:ln>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70048" y="4528960"/>
            <a:ext cx="1360409" cy="5764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1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73637" y="1200186"/>
            <a:ext cx="1240454" cy="21912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2599" y="3467113"/>
            <a:ext cx="1947812" cy="39286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1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3342" y="2069705"/>
            <a:ext cx="1882702" cy="58275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22" name="Picture 7"/>
          <p:cNvPicPr>
            <a:picLocks noChangeAspect="1"/>
          </p:cNvPicPr>
          <p:nvPr/>
        </p:nvPicPr>
        <p:blipFill>
          <a:blip r:embed="rId8">
            <a:extLst>
              <a:ext uri="{28A0092B-C50C-407E-A947-70E740481C1C}">
                <a14:useLocalDpi xmlns:a14="http://schemas.microsoft.com/office/drawing/2010/main" val="0"/>
              </a:ext>
            </a:extLst>
          </a:blip>
          <a:srcRect t="14314" b="17422"/>
          <a:stretch>
            <a:fillRect/>
          </a:stretch>
        </p:blipFill>
        <p:spPr bwMode="auto">
          <a:xfrm>
            <a:off x="6058143" y="5063362"/>
            <a:ext cx="1377087" cy="714742"/>
          </a:xfrm>
          <a:prstGeom prst="rect">
            <a:avLst/>
          </a:prstGeom>
          <a:ln>
            <a:noFill/>
          </a:ln>
          <a:extLst/>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54371" y="2885513"/>
            <a:ext cx="1345814" cy="6346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1" name="Picture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54899" y="2885512"/>
            <a:ext cx="1731592" cy="63136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16762" y="1504141"/>
            <a:ext cx="1247386" cy="6180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1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43006" y="4615049"/>
            <a:ext cx="1678364" cy="40430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20503" y="727196"/>
            <a:ext cx="2402912" cy="400110"/>
          </a:xfrm>
          <a:prstGeom prst="rect">
            <a:avLst/>
          </a:prstGeom>
          <a:noFill/>
        </p:spPr>
        <p:txBody>
          <a:bodyPr wrap="square" rtlCol="0">
            <a:spAutoFit/>
          </a:bodyPr>
          <a:lstStyle/>
          <a:p>
            <a:pPr defTabSz="914400"/>
            <a:r>
              <a:rPr lang="en-GB" sz="2000" b="1" dirty="0" smtClean="0">
                <a:solidFill>
                  <a:prstClr val="black"/>
                </a:solidFill>
                <a:ea typeface="ＭＳ Ｐゴシック" pitchFamily="-112" charset="-128"/>
              </a:rPr>
              <a:t>Participating Presses</a:t>
            </a:r>
            <a:endParaRPr lang="en-GB" sz="2000" b="1" dirty="0">
              <a:solidFill>
                <a:prstClr val="black"/>
              </a:solidFill>
              <a:ea typeface="ＭＳ Ｐゴシック" pitchFamily="-112" charset="-128"/>
            </a:endParaRPr>
          </a:p>
        </p:txBody>
      </p:sp>
      <p:pic>
        <p:nvPicPr>
          <p:cNvPr id="1026" name="Picture 2" descr="V:\Ac-SM\Marketing\Reference &amp; Online\Online\Product Info\UPSO\Partner Presses\Images\Company Logos\Liverpool\LUPFULL_CMYK.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22705" y="3948920"/>
            <a:ext cx="1066401" cy="53875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V:\Ac-SM\Marketing\Reference &amp; Online\Online\Product Info\UPSO\Partner Presses\Images\Company Logos\Fordham\fordham.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80697" y="2577533"/>
            <a:ext cx="1619488" cy="3079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Ac-SM\Marketing\Reference &amp; Online\Online\Product Info\UPSO\Partner Presses\Images\Company Logos\Stanford\Stanford New Logo.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893076" y="2548400"/>
            <a:ext cx="1444915" cy="36624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V:\Ac-SM\Marketing\Reference &amp; Online\Online\Product Info\UPSO\Partner Presses\Images\Company Logos\Yale\yale logo.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52318" y="3520161"/>
            <a:ext cx="947867" cy="7306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Ac-SM\Marketing\Reference &amp; Online\Online\Product Info\UPSO\Partner Presses\Images\Company Logos\MIT\MIT_logo.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3934" y="1547561"/>
            <a:ext cx="659930" cy="6419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V:\Ac-SM\Marketing\Reference &amp; Online\Online\Product Info\British Academy Publications Online\Images and Videos\BritishAcademyLogo_Dec11_1.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002533" y="1492187"/>
            <a:ext cx="649490" cy="6419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V:\Ac-SM\Marketing\Reference &amp; Online\Online\Product Info\UPSO\Partner Presses\Images\Company Logos\Mississippi\Mississippi_Logo_LARGE.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858718" y="2078605"/>
            <a:ext cx="1197089" cy="5985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275810" y="3833895"/>
            <a:ext cx="860237" cy="653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6" descr="V:\Ac-SM\Marketing\Reference &amp; Online\Online\Product Info\UPSO\Partner Presses\Images\Columbia\Columbia company logos\CUPlogo_3stack_blu-1CROP.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00066" y="5204813"/>
            <a:ext cx="1415978" cy="43184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V:\Ac-SM\Marketing\Reference &amp; Online\Online\Product Info\UPSO\Partner Presses\Images\Minnesota\Minnesota company logos\UMP red logo 300.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710522" y="1232845"/>
            <a:ext cx="333923" cy="9012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7893864" y="5651361"/>
            <a:ext cx="1174757" cy="58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041834" y="5886564"/>
            <a:ext cx="1589341" cy="317868"/>
          </a:xfrm>
          <a:prstGeom prst="rect">
            <a:avLst/>
          </a:prstGeom>
        </p:spPr>
      </p:pic>
    </p:spTree>
    <p:extLst>
      <p:ext uri="{BB962C8B-B14F-4D97-AF65-F5344CB8AC3E}">
        <p14:creationId xmlns:p14="http://schemas.microsoft.com/office/powerpoint/2010/main" val="35809630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81401"/>
            <a:ext cx="7772400" cy="1470025"/>
          </a:xfrm>
        </p:spPr>
        <p:txBody>
          <a:bodyPr>
            <a:normAutofit fontScale="90000"/>
          </a:bodyPr>
          <a:lstStyle/>
          <a:p>
            <a:r>
              <a:rPr lang="en-US" sz="7200" dirty="0" smtClean="0">
                <a:solidFill>
                  <a:schemeClr val="accent1">
                    <a:lumMod val="50000"/>
                  </a:schemeClr>
                </a:solidFill>
              </a:rPr>
              <a:t>Very Short Introductions</a:t>
            </a:r>
            <a:endParaRPr lang="en-US" sz="7200" dirty="0">
              <a:solidFill>
                <a:schemeClr val="accent1">
                  <a:lumMod val="50000"/>
                </a:schemeClr>
              </a:solidFill>
            </a:endParaRPr>
          </a:p>
        </p:txBody>
      </p:sp>
      <p:sp>
        <p:nvSpPr>
          <p:cNvPr id="3" name="Subtitle 2"/>
          <p:cNvSpPr>
            <a:spLocks noGrp="1"/>
          </p:cNvSpPr>
          <p:nvPr>
            <p:ph type="subTitle" idx="1"/>
          </p:nvPr>
        </p:nvSpPr>
        <p:spPr>
          <a:xfrm>
            <a:off x="825038" y="4455623"/>
            <a:ext cx="7543800" cy="1653631"/>
          </a:xfrm>
        </p:spPr>
        <p:txBody>
          <a:bodyPr>
            <a:normAutofit/>
          </a:bodyPr>
          <a:lstStyle/>
          <a:p>
            <a:r>
              <a:rPr lang="en-US" sz="3000" b="1" dirty="0" smtClean="0"/>
              <a:t> </a:t>
            </a:r>
          </a:p>
          <a:p>
            <a:r>
              <a:rPr lang="en-US" dirty="0" smtClean="0"/>
              <a:t> </a:t>
            </a:r>
          </a:p>
          <a:p>
            <a:r>
              <a:rPr lang="en-US" i="1" cap="none" dirty="0" smtClean="0"/>
              <a:t> </a:t>
            </a:r>
          </a:p>
        </p:txBody>
      </p:sp>
    </p:spTree>
    <p:extLst>
      <p:ext uri="{BB962C8B-B14F-4D97-AF65-F5344CB8AC3E}">
        <p14:creationId xmlns:p14="http://schemas.microsoft.com/office/powerpoint/2010/main" val="8786107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338" y="116632"/>
            <a:ext cx="6937375" cy="1270000"/>
          </a:xfrm>
        </p:spPr>
        <p:txBody>
          <a:bodyPr/>
          <a:lstStyle/>
          <a:p>
            <a:r>
              <a:rPr lang="en-GB" sz="2800" dirty="0" smtClean="0">
                <a:latin typeface="OUP Swift Light" panose="02000503080000020004" pitchFamily="2" charset="0"/>
              </a:rPr>
              <a:t>Very Short Introductions</a:t>
            </a:r>
            <a:endParaRPr lang="en-GB" sz="2800" dirty="0">
              <a:latin typeface="OUP Swift Light" panose="02000503080000020004" pitchFamily="2" charset="0"/>
            </a:endParaRPr>
          </a:p>
        </p:txBody>
      </p:sp>
      <p:sp>
        <p:nvSpPr>
          <p:cNvPr id="3" name="Text Placeholder 2"/>
          <p:cNvSpPr>
            <a:spLocks noGrp="1"/>
          </p:cNvSpPr>
          <p:nvPr>
            <p:ph type="body" sz="quarter" idx="13"/>
          </p:nvPr>
        </p:nvSpPr>
        <p:spPr>
          <a:xfrm>
            <a:off x="287338" y="1359049"/>
            <a:ext cx="6936756" cy="485775"/>
          </a:xfrm>
        </p:spPr>
        <p:txBody>
          <a:bodyPr/>
          <a:lstStyle/>
          <a:p>
            <a:r>
              <a:rPr lang="en-GB" sz="2400" dirty="0" smtClean="0">
                <a:latin typeface="OUP Swift Light" panose="02000503080000020004" pitchFamily="2" charset="0"/>
              </a:rPr>
              <a:t>Explore the content</a:t>
            </a:r>
            <a:endParaRPr lang="en-GB" sz="2400" dirty="0">
              <a:latin typeface="OUP Swift Light" panose="02000503080000020004" pitchFamily="2"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2755" y="2032459"/>
            <a:ext cx="1467717" cy="478091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1988840"/>
            <a:ext cx="6744285" cy="176799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36" y="3966468"/>
            <a:ext cx="6729302" cy="2774900"/>
          </a:xfrm>
          <a:prstGeom prst="rect">
            <a:avLst/>
          </a:prstGeom>
        </p:spPr>
      </p:pic>
      <p:sp>
        <p:nvSpPr>
          <p:cNvPr id="4" name="TextBox 3"/>
          <p:cNvSpPr txBox="1"/>
          <p:nvPr/>
        </p:nvSpPr>
        <p:spPr>
          <a:xfrm>
            <a:off x="287338" y="116632"/>
            <a:ext cx="6306502" cy="2031325"/>
          </a:xfrm>
          <a:prstGeom prst="rect">
            <a:avLst/>
          </a:prstGeom>
          <a:solidFill>
            <a:srgbClr val="FFFF00"/>
          </a:solidFill>
        </p:spPr>
        <p:txBody>
          <a:bodyPr wrap="square" rtlCol="0">
            <a:spAutoFit/>
          </a:bodyPr>
          <a:lstStyle/>
          <a:p>
            <a:r>
              <a:rPr lang="en-GB" dirty="0" smtClean="0">
                <a:solidFill>
                  <a:srgbClr val="002147"/>
                </a:solidFill>
              </a:rPr>
              <a:t>VSI </a:t>
            </a:r>
            <a:r>
              <a:rPr lang="en-GB" dirty="0">
                <a:solidFill>
                  <a:srgbClr val="002147"/>
                </a:solidFill>
              </a:rPr>
              <a:t>gives you an A-Z about any subject area with simple words to make the subject more approachable especially something like Quantum Physics. </a:t>
            </a:r>
          </a:p>
          <a:p>
            <a:r>
              <a:rPr lang="en-GB" dirty="0">
                <a:solidFill>
                  <a:srgbClr val="002147"/>
                </a:solidFill>
              </a:rPr>
              <a:t>Very Short Introductions offer concise introductions to a diverse range of subject areas </a:t>
            </a:r>
          </a:p>
          <a:p>
            <a:r>
              <a:rPr lang="en-GB" dirty="0">
                <a:solidFill>
                  <a:srgbClr val="002147"/>
                </a:solidFill>
              </a:rPr>
              <a:t>400+ books available </a:t>
            </a:r>
          </a:p>
          <a:p>
            <a:r>
              <a:rPr lang="en-GB" dirty="0">
                <a:solidFill>
                  <a:srgbClr val="002147"/>
                </a:solidFill>
              </a:rPr>
              <a:t>5 Subject Area with 50 different subtopics</a:t>
            </a:r>
          </a:p>
        </p:txBody>
      </p:sp>
      <p:sp>
        <p:nvSpPr>
          <p:cNvPr id="9" name="TextBox 8"/>
          <p:cNvSpPr txBox="1"/>
          <p:nvPr/>
        </p:nvSpPr>
        <p:spPr>
          <a:xfrm>
            <a:off x="287338" y="2216235"/>
            <a:ext cx="6306502" cy="1754326"/>
          </a:xfrm>
          <a:prstGeom prst="rect">
            <a:avLst/>
          </a:prstGeom>
          <a:solidFill>
            <a:srgbClr val="FFFF00"/>
          </a:solidFill>
        </p:spPr>
        <p:txBody>
          <a:bodyPr wrap="square" rtlCol="0">
            <a:spAutoFit/>
          </a:bodyPr>
          <a:lstStyle/>
          <a:p>
            <a:r>
              <a:rPr lang="en-GB" dirty="0">
                <a:solidFill>
                  <a:srgbClr val="002147"/>
                </a:solidFill>
              </a:rPr>
              <a:t>The extra </a:t>
            </a:r>
            <a:r>
              <a:rPr lang="en-GB" dirty="0" smtClean="0">
                <a:solidFill>
                  <a:srgbClr val="002147"/>
                </a:solidFill>
              </a:rPr>
              <a:t>material (right of </a:t>
            </a:r>
            <a:r>
              <a:rPr lang="en-GB" dirty="0">
                <a:solidFill>
                  <a:srgbClr val="002147"/>
                </a:solidFill>
              </a:rPr>
              <a:t>the slide) for every book – videos, blog posts, additional material from other resources (</a:t>
            </a:r>
            <a:r>
              <a:rPr lang="en-GB" dirty="0" smtClean="0">
                <a:solidFill>
                  <a:srgbClr val="002147"/>
                </a:solidFill>
              </a:rPr>
              <a:t>OSO and </a:t>
            </a:r>
            <a:r>
              <a:rPr lang="en-GB" dirty="0">
                <a:solidFill>
                  <a:srgbClr val="002147"/>
                </a:solidFill>
              </a:rPr>
              <a:t>ORO), additional linking related to the topic or the author.</a:t>
            </a:r>
          </a:p>
          <a:p>
            <a:r>
              <a:rPr lang="en-GB" dirty="0">
                <a:solidFill>
                  <a:srgbClr val="002147"/>
                </a:solidFill>
              </a:rPr>
              <a:t>The author webpage and the ability to locate the physical book in one’s own library</a:t>
            </a:r>
          </a:p>
        </p:txBody>
      </p:sp>
    </p:spTree>
    <p:extLst>
      <p:ext uri="{BB962C8B-B14F-4D97-AF65-F5344CB8AC3E}">
        <p14:creationId xmlns:p14="http://schemas.microsoft.com/office/powerpoint/2010/main" val="365861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 to Practitioners in their Fields</a:t>
            </a:r>
            <a:endParaRPr lang="en-GB"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584" y="2056436"/>
            <a:ext cx="4176464" cy="4619257"/>
          </a:xfrm>
        </p:spPr>
      </p:pic>
      <p:sp>
        <p:nvSpPr>
          <p:cNvPr id="6" name="Text Placeholder 5"/>
          <p:cNvSpPr>
            <a:spLocks noGrp="1"/>
          </p:cNvSpPr>
          <p:nvPr>
            <p:ph type="body" sz="quarter" idx="13"/>
          </p:nvPr>
        </p:nvSpPr>
        <p:spPr/>
        <p:txBody>
          <a:bodyPr/>
          <a:lstStyle/>
          <a:p>
            <a:r>
              <a:rPr lang="en-GB" dirty="0" smtClean="0"/>
              <a:t>OUP in Law</a:t>
            </a:r>
            <a:endParaRPr lang="en-GB"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12" y="2002532"/>
            <a:ext cx="2482679" cy="4754450"/>
          </a:xfrm>
          <a:prstGeom prst="rect">
            <a:avLst/>
          </a:prstGeom>
        </p:spPr>
      </p:pic>
    </p:spTree>
    <p:extLst>
      <p:ext uri="{BB962C8B-B14F-4D97-AF65-F5344CB8AC3E}">
        <p14:creationId xmlns:p14="http://schemas.microsoft.com/office/powerpoint/2010/main" val="2655533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pPr marL="0" indent="0" algn="ctr">
              <a:buNone/>
            </a:pPr>
            <a:endParaRPr lang="en-GB" dirty="0" smtClean="0"/>
          </a:p>
          <a:p>
            <a:pPr marL="0" indent="0" algn="ctr">
              <a:buNone/>
            </a:pPr>
            <a:endParaRPr lang="en-GB" dirty="0"/>
          </a:p>
          <a:p>
            <a:pPr marL="0" indent="0" algn="ctr">
              <a:buNone/>
            </a:pPr>
            <a:r>
              <a:rPr lang="en-GB" sz="6000" dirty="0" smtClean="0"/>
              <a:t>Oxford University Press</a:t>
            </a:r>
            <a:endParaRPr lang="en-GB" sz="6000" dirty="0"/>
          </a:p>
        </p:txBody>
      </p:sp>
      <p:sp>
        <p:nvSpPr>
          <p:cNvPr id="4" name="Slide Number Placeholder 3"/>
          <p:cNvSpPr>
            <a:spLocks noGrp="1"/>
          </p:cNvSpPr>
          <p:nvPr>
            <p:ph type="sldNum" sz="quarter" idx="15"/>
          </p:nvPr>
        </p:nvSpPr>
        <p:spPr/>
        <p:txBody>
          <a:bodyPr/>
          <a:lstStyle/>
          <a:p>
            <a:pPr>
              <a:defRPr/>
            </a:pPr>
            <a:fld id="{0F1910A4-4ED5-4D79-9536-34EF5838D468}" type="slidenum">
              <a:rPr lang="en-US" smtClean="0"/>
              <a:pPr>
                <a:defRPr/>
              </a:pPr>
              <a:t>3</a:t>
            </a:fld>
            <a:endParaRPr lang="en-US" dirty="0"/>
          </a:p>
        </p:txBody>
      </p:sp>
    </p:spTree>
    <p:extLst>
      <p:ext uri="{BB962C8B-B14F-4D97-AF65-F5344CB8AC3E}">
        <p14:creationId xmlns:p14="http://schemas.microsoft.com/office/powerpoint/2010/main" val="2315158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Support to Researchers and Students in their Fields</a:t>
            </a:r>
            <a:endParaRPr lang="en-GB" dirty="0"/>
          </a:p>
        </p:txBody>
      </p:sp>
      <p:sp>
        <p:nvSpPr>
          <p:cNvPr id="6" name="Text Placeholder 5"/>
          <p:cNvSpPr>
            <a:spLocks noGrp="1"/>
          </p:cNvSpPr>
          <p:nvPr>
            <p:ph type="body" sz="quarter" idx="13"/>
          </p:nvPr>
        </p:nvSpPr>
        <p:spPr/>
        <p:txBody>
          <a:bodyPr/>
          <a:lstStyle/>
          <a:p>
            <a:r>
              <a:rPr lang="en-GB" dirty="0" smtClean="0"/>
              <a:t>OUP in Medicine </a:t>
            </a:r>
            <a:endParaRPr lang="en-GB"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50717" y="3324485"/>
            <a:ext cx="2290374" cy="1152128"/>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536" y="2088540"/>
            <a:ext cx="7491110" cy="119644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788" y="3900549"/>
            <a:ext cx="1224136" cy="245944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3728" y="4797152"/>
            <a:ext cx="1321870" cy="1670903"/>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8837" y="4848055"/>
            <a:ext cx="1260563" cy="162000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04048" y="3629248"/>
            <a:ext cx="1296000" cy="1296000"/>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04104" y="3565375"/>
            <a:ext cx="1296000" cy="1296000"/>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08104" y="5172055"/>
            <a:ext cx="1296000" cy="1296000"/>
          </a:xfrm>
          <a:prstGeom prst="rect">
            <a:avLst/>
          </a:prstGeom>
        </p:spPr>
      </p:pic>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00112" y="5163089"/>
            <a:ext cx="1296000" cy="1296000"/>
          </a:xfrm>
          <a:prstGeom prst="rect">
            <a:avLst/>
          </a:prstGeom>
        </p:spPr>
      </p:pic>
    </p:spTree>
    <p:extLst>
      <p:ext uri="{BB962C8B-B14F-4D97-AF65-F5344CB8AC3E}">
        <p14:creationId xmlns:p14="http://schemas.microsoft.com/office/powerpoint/2010/main" val="347611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4" descr="Oxford Medicine - Internet Explore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97458" y="2013736"/>
            <a:ext cx="1732677" cy="4484923"/>
          </a:xfrm>
          <a:prstGeom prst="rect">
            <a:avLst/>
          </a:prstGeom>
        </p:spPr>
      </p:pic>
      <p:pic>
        <p:nvPicPr>
          <p:cNvPr id="7" name="Picture Placeholder 4" descr="Oxford Medicine - Internet Explor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30135" y="2013735"/>
            <a:ext cx="6878973" cy="4484923"/>
          </a:xfrm>
          <a:prstGeom prst="rect">
            <a:avLst/>
          </a:prstGeom>
        </p:spPr>
      </p:pic>
      <p:sp>
        <p:nvSpPr>
          <p:cNvPr id="10" name="Title 1"/>
          <p:cNvSpPr txBox="1">
            <a:spLocks/>
          </p:cNvSpPr>
          <p:nvPr/>
        </p:nvSpPr>
        <p:spPr>
          <a:xfrm>
            <a:off x="287338" y="427839"/>
            <a:ext cx="6937375" cy="763398"/>
          </a:xfrm>
          <a:prstGeom prst="rect">
            <a:avLst/>
          </a:prstGeom>
        </p:spPr>
        <p:txBody>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GB" sz="2800" dirty="0" smtClean="0">
                <a:latin typeface="OUP Swift Light" panose="02000503080000020004" pitchFamily="2" charset="0"/>
              </a:rPr>
              <a:t>Oxford Medicine Online</a:t>
            </a:r>
            <a:endParaRPr lang="en-GB" sz="2800" dirty="0">
              <a:latin typeface="OUP Swift Light" panose="02000503080000020004" pitchFamily="2" charset="0"/>
            </a:endParaRPr>
          </a:p>
        </p:txBody>
      </p:sp>
    </p:spTree>
    <p:extLst>
      <p:ext uri="{BB962C8B-B14F-4D97-AF65-F5344CB8AC3E}">
        <p14:creationId xmlns:p14="http://schemas.microsoft.com/office/powerpoint/2010/main" val="1683227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8"/>
          <p:cNvSpPr>
            <a:spLocks noChangeArrowheads="1"/>
          </p:cNvSpPr>
          <p:nvPr/>
        </p:nvSpPr>
        <p:spPr bwMode="auto">
          <a:xfrm>
            <a:off x="236008" y="908720"/>
            <a:ext cx="734523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GB" sz="2800" b="1" dirty="0" smtClean="0">
                <a:solidFill>
                  <a:srgbClr val="002147"/>
                </a:solidFill>
              </a:rPr>
              <a:t>Where do OUP Resources Fit in your Research Journey?</a:t>
            </a:r>
            <a:endParaRPr lang="en-GB" sz="2800" b="1" dirty="0">
              <a:solidFill>
                <a:srgbClr val="002147"/>
              </a:solidFill>
            </a:endParaRPr>
          </a:p>
        </p:txBody>
      </p:sp>
      <p:grpSp>
        <p:nvGrpSpPr>
          <p:cNvPr id="13" name="Group 12"/>
          <p:cNvGrpSpPr/>
          <p:nvPr/>
        </p:nvGrpSpPr>
        <p:grpSpPr>
          <a:xfrm>
            <a:off x="267092" y="4010248"/>
            <a:ext cx="1415058" cy="1398509"/>
            <a:chOff x="323528" y="4262738"/>
            <a:chExt cx="1415058" cy="1398509"/>
          </a:xfrm>
        </p:grpSpPr>
        <p:sp>
          <p:nvSpPr>
            <p:cNvPr id="6" name="Rectangle 5"/>
            <p:cNvSpPr/>
            <p:nvPr/>
          </p:nvSpPr>
          <p:spPr>
            <a:xfrm>
              <a:off x="323528" y="4262738"/>
              <a:ext cx="1415058" cy="1398509"/>
            </a:xfrm>
            <a:prstGeom prst="rect">
              <a:avLst/>
            </a:prstGeom>
            <a:gradFill>
              <a:gsLst>
                <a:gs pos="0">
                  <a:schemeClr val="bg1">
                    <a:lumMod val="6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Box 3"/>
            <p:cNvSpPr txBox="1"/>
            <p:nvPr/>
          </p:nvSpPr>
          <p:spPr>
            <a:xfrm>
              <a:off x="349874" y="4504852"/>
              <a:ext cx="1362365" cy="923330"/>
            </a:xfrm>
            <a:prstGeom prst="rect">
              <a:avLst/>
            </a:prstGeom>
            <a:noFill/>
          </p:spPr>
          <p:txBody>
            <a:bodyPr wrap="square" rtlCol="0">
              <a:spAutoFit/>
            </a:bodyPr>
            <a:lstStyle/>
            <a:p>
              <a:pPr algn="ctr"/>
              <a:r>
                <a:rPr lang="en-GB" b="1" dirty="0" smtClean="0">
                  <a:latin typeface="OUP Swift Light" panose="02000503080000020004" pitchFamily="2" charset="0"/>
                </a:rPr>
                <a:t>Subject Specific Resources</a:t>
              </a:r>
              <a:endParaRPr lang="en-GB" b="1" dirty="0">
                <a:latin typeface="OUP Swift Light" panose="02000503080000020004" pitchFamily="2" charset="0"/>
              </a:endParaRPr>
            </a:p>
          </p:txBody>
        </p:sp>
      </p:grpSp>
      <p:grpSp>
        <p:nvGrpSpPr>
          <p:cNvPr id="3" name="Group 2"/>
          <p:cNvGrpSpPr/>
          <p:nvPr/>
        </p:nvGrpSpPr>
        <p:grpSpPr>
          <a:xfrm>
            <a:off x="323528" y="2023325"/>
            <a:ext cx="8164759" cy="4646035"/>
            <a:chOff x="323528" y="2023325"/>
            <a:chExt cx="8164759" cy="4646035"/>
          </a:xfrm>
        </p:grpSpPr>
        <p:pic>
          <p:nvPicPr>
            <p:cNvPr id="2050" name="Picture 2">
              <a:hlinkClick r:id="rId3"/>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34941" y="4129902"/>
              <a:ext cx="1153346" cy="11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69571" y="2057418"/>
              <a:ext cx="1162479" cy="115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a:hlinkClick r:id="rId7"/>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890937" y="4010248"/>
              <a:ext cx="3074094" cy="751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a:hlinkClick r:id="rId9"/>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619672" y="5889291"/>
              <a:ext cx="3744416" cy="780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a:xfrm>
              <a:off x="1628636" y="262030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ight Arrow 19"/>
            <p:cNvSpPr/>
            <p:nvPr/>
          </p:nvSpPr>
          <p:spPr>
            <a:xfrm>
              <a:off x="6084168" y="262030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Down Arrow 6"/>
            <p:cNvSpPr/>
            <p:nvPr/>
          </p:nvSpPr>
          <p:spPr>
            <a:xfrm>
              <a:off x="7731222" y="3471267"/>
              <a:ext cx="360785" cy="4188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Bent Arrow 8"/>
            <p:cNvSpPr/>
            <p:nvPr/>
          </p:nvSpPr>
          <p:spPr>
            <a:xfrm rot="10800000">
              <a:off x="7524327" y="5584490"/>
              <a:ext cx="720080" cy="6096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24" name="Bent Arrow 23"/>
            <p:cNvSpPr/>
            <p:nvPr/>
          </p:nvSpPr>
          <p:spPr>
            <a:xfrm rot="16200000">
              <a:off x="772345" y="5877272"/>
              <a:ext cx="720080" cy="609601"/>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1" name="Straight Arrow Connector 10"/>
            <p:cNvCxnSpPr/>
            <p:nvPr/>
          </p:nvCxnSpPr>
          <p:spPr>
            <a:xfrm flipV="1">
              <a:off x="4537881" y="3645024"/>
              <a:ext cx="0" cy="4188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537881" y="4580050"/>
              <a:ext cx="0" cy="120429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2555776" y="3471267"/>
              <a:ext cx="1983717" cy="57478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4537881" y="4580050"/>
              <a:ext cx="2671035" cy="4434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4556226" y="3367510"/>
              <a:ext cx="2248022" cy="67185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1849224" y="4586735"/>
              <a:ext cx="2698636" cy="43680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6" name="Down Arrow 25"/>
            <p:cNvSpPr/>
            <p:nvPr/>
          </p:nvSpPr>
          <p:spPr>
            <a:xfrm rot="10800000">
              <a:off x="722735" y="3367510"/>
              <a:ext cx="360785" cy="4188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8184" y="5490285"/>
              <a:ext cx="1159200" cy="1159200"/>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3528" y="2023325"/>
              <a:ext cx="1159200" cy="1159200"/>
            </a:xfrm>
            <a:prstGeom prst="rect">
              <a:avLst/>
            </a:prstGeom>
          </p:spPr>
        </p:pic>
        <p:sp>
          <p:nvSpPr>
            <p:cNvPr id="28" name="Right Arrow 27"/>
            <p:cNvSpPr/>
            <p:nvPr/>
          </p:nvSpPr>
          <p:spPr>
            <a:xfrm>
              <a:off x="3707904" y="2631478"/>
              <a:ext cx="648072"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2166" y="2057558"/>
              <a:ext cx="1159200" cy="1159200"/>
            </a:xfrm>
            <a:prstGeom prst="rect">
              <a:avLst/>
            </a:prstGeom>
          </p:spPr>
        </p:pic>
        <p:sp>
          <p:nvSpPr>
            <p:cNvPr id="29" name="Right Arrow 28"/>
            <p:cNvSpPr/>
            <p:nvPr/>
          </p:nvSpPr>
          <p:spPr>
            <a:xfrm rot="10800000">
              <a:off x="5529947" y="6021288"/>
              <a:ext cx="482213" cy="36004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232015" y="2057418"/>
              <a:ext cx="1159200" cy="1159200"/>
            </a:xfrm>
            <a:prstGeom prst="rect">
              <a:avLst/>
            </a:prstGeom>
          </p:spPr>
        </p:pic>
      </p:grpSp>
      <p:sp>
        <p:nvSpPr>
          <p:cNvPr id="15" name="TextBox 14"/>
          <p:cNvSpPr txBox="1"/>
          <p:nvPr/>
        </p:nvSpPr>
        <p:spPr>
          <a:xfrm>
            <a:off x="2362166" y="152200"/>
            <a:ext cx="3681641" cy="1754326"/>
          </a:xfrm>
          <a:prstGeom prst="rect">
            <a:avLst/>
          </a:prstGeom>
          <a:solidFill>
            <a:schemeClr val="accent4">
              <a:lumMod val="60000"/>
              <a:lumOff val="40000"/>
            </a:schemeClr>
          </a:solidFill>
        </p:spPr>
        <p:txBody>
          <a:bodyPr wrap="square" rtlCol="0">
            <a:spAutoFit/>
          </a:bodyPr>
          <a:lstStyle/>
          <a:p>
            <a:pPr defTabSz="914400">
              <a:defRPr/>
            </a:pPr>
            <a:r>
              <a:rPr lang="en-US" dirty="0" smtClean="0">
                <a:solidFill>
                  <a:srgbClr val="002147"/>
                </a:solidFill>
              </a:rPr>
              <a:t>Each </a:t>
            </a:r>
            <a:r>
              <a:rPr lang="en-US" dirty="0">
                <a:solidFill>
                  <a:srgbClr val="002147"/>
                </a:solidFill>
              </a:rPr>
              <a:t>resource provides a vital step on the research journey, from quick fact checking, to reviewing the literature in a field, to keeping up to date with the latest research.</a:t>
            </a:r>
            <a:endParaRPr lang="en-GB" i="1" dirty="0">
              <a:solidFill>
                <a:srgbClr val="002147"/>
              </a:solidFill>
            </a:endParaRPr>
          </a:p>
          <a:p>
            <a:endParaRPr lang="en-GB" dirty="0"/>
          </a:p>
        </p:txBody>
      </p:sp>
    </p:spTree>
    <p:extLst>
      <p:ext uri="{BB962C8B-B14F-4D97-AF65-F5344CB8AC3E}">
        <p14:creationId xmlns:p14="http://schemas.microsoft.com/office/powerpoint/2010/main" val="3926944139"/>
      </p:ext>
    </p:extLst>
  </p:cSld>
  <p:clrMapOvr>
    <a:masterClrMapping/>
  </p:clrMapOvr>
  <p:transition advTm="1869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M</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1" y="1627094"/>
            <a:ext cx="9233176" cy="497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7576" y="386372"/>
            <a:ext cx="5325036" cy="400110"/>
          </a:xfrm>
          <a:prstGeom prst="rect">
            <a:avLst/>
          </a:prstGeom>
          <a:noFill/>
        </p:spPr>
        <p:txBody>
          <a:bodyPr wrap="square" rtlCol="0">
            <a:spAutoFit/>
          </a:bodyPr>
          <a:lstStyle/>
          <a:p>
            <a:r>
              <a:rPr lang="en-GB" sz="2000" b="1" dirty="0" smtClean="0">
                <a:solidFill>
                  <a:schemeClr val="tx2"/>
                </a:solidFill>
              </a:rPr>
              <a:t>AMA Manual of Style</a:t>
            </a:r>
            <a:endParaRPr lang="en-GB" sz="2000" b="1" dirty="0">
              <a:solidFill>
                <a:schemeClr val="tx2"/>
              </a:solidFill>
            </a:endParaRPr>
          </a:p>
        </p:txBody>
      </p:sp>
    </p:spTree>
    <p:extLst>
      <p:ext uri="{BB962C8B-B14F-4D97-AF65-F5344CB8AC3E}">
        <p14:creationId xmlns:p14="http://schemas.microsoft.com/office/powerpoint/2010/main" val="39269798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867" y="2607733"/>
            <a:ext cx="8195733" cy="1323439"/>
          </a:xfrm>
          <a:prstGeom prst="rect">
            <a:avLst/>
          </a:prstGeom>
          <a:noFill/>
        </p:spPr>
        <p:txBody>
          <a:bodyPr wrap="square" rtlCol="0">
            <a:spAutoFit/>
          </a:bodyPr>
          <a:lstStyle/>
          <a:p>
            <a:pPr algn="ctr"/>
            <a:r>
              <a:rPr lang="pl-PL" sz="4000" dirty="0" smtClean="0">
                <a:solidFill>
                  <a:srgbClr val="002147"/>
                </a:solidFill>
              </a:rPr>
              <a:t>How to get published with international journals?</a:t>
            </a:r>
            <a:endParaRPr lang="en-GB" sz="4000" dirty="0">
              <a:solidFill>
                <a:srgbClr val="002147"/>
              </a:solidFill>
            </a:endParaRPr>
          </a:p>
        </p:txBody>
      </p:sp>
    </p:spTree>
    <p:extLst>
      <p:ext uri="{BB962C8B-B14F-4D97-AF65-F5344CB8AC3E}">
        <p14:creationId xmlns:p14="http://schemas.microsoft.com/office/powerpoint/2010/main" val="225179354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p:cNvSpPr>
            <a:spLocks noGrp="1"/>
          </p:cNvSpPr>
          <p:nvPr>
            <p:ph type="title" idx="4294967295"/>
          </p:nvPr>
        </p:nvSpPr>
        <p:spPr>
          <a:xfrm>
            <a:off x="288000" y="637308"/>
            <a:ext cx="6936094" cy="632607"/>
          </a:xfrm>
        </p:spPr>
        <p:txBody>
          <a:bodyPr lIns="91440" tIns="45720" rIns="91440" bIns="45720" anchor="ctr"/>
          <a:lstStyle/>
          <a:p>
            <a:r>
              <a:rPr lang="en-AU" dirty="0"/>
              <a:t>Before you start………….</a:t>
            </a:r>
          </a:p>
        </p:txBody>
      </p:sp>
      <p:sp>
        <p:nvSpPr>
          <p:cNvPr id="273411" name="Content Placeholder 2"/>
          <p:cNvSpPr>
            <a:spLocks noGrp="1"/>
          </p:cNvSpPr>
          <p:nvPr>
            <p:ph idx="4294967295"/>
          </p:nvPr>
        </p:nvSpPr>
        <p:spPr>
          <a:xfrm>
            <a:off x="288000" y="1413164"/>
            <a:ext cx="8572904" cy="4657787"/>
          </a:xfrm>
        </p:spPr>
        <p:txBody>
          <a:bodyPr lIns="91440" rIns="91440" bIns="36000"/>
          <a:lstStyle/>
          <a:p>
            <a:pPr marL="0" indent="0">
              <a:buNone/>
            </a:pPr>
            <a:endParaRPr lang="pl-PL" sz="2800" dirty="0" smtClean="0"/>
          </a:p>
          <a:p>
            <a:pPr marL="0" indent="0">
              <a:buNone/>
            </a:pPr>
            <a:endParaRPr lang="pl-PL" sz="2800" dirty="0" smtClean="0"/>
          </a:p>
          <a:p>
            <a:pPr marL="0" indent="0">
              <a:buNone/>
            </a:pPr>
            <a:r>
              <a:rPr lang="en-AU" sz="2800" dirty="0" smtClean="0"/>
              <a:t>You </a:t>
            </a:r>
            <a:r>
              <a:rPr lang="en-AU" sz="2800" dirty="0"/>
              <a:t>must have a clear topic </a:t>
            </a:r>
            <a:endParaRPr lang="pl-PL" sz="2800" dirty="0" smtClean="0"/>
          </a:p>
          <a:p>
            <a:pPr marL="0" indent="0">
              <a:buNone/>
            </a:pPr>
            <a:r>
              <a:rPr lang="en-AU" sz="2800" dirty="0" smtClean="0"/>
              <a:t>or </a:t>
            </a:r>
            <a:r>
              <a:rPr lang="en-AU" sz="2800" dirty="0"/>
              <a:t>topics to be reviewed, </a:t>
            </a:r>
            <a:endParaRPr lang="pl-PL" sz="2800" dirty="0" smtClean="0"/>
          </a:p>
          <a:p>
            <a:pPr marL="0" indent="0">
              <a:buNone/>
            </a:pPr>
            <a:r>
              <a:rPr lang="en-AU" sz="2800" dirty="0" smtClean="0"/>
              <a:t>what </a:t>
            </a:r>
            <a:r>
              <a:rPr lang="en-AU" sz="2800" dirty="0"/>
              <a:t>is your research </a:t>
            </a:r>
            <a:endParaRPr lang="pl-PL" sz="2800" dirty="0" smtClean="0"/>
          </a:p>
          <a:p>
            <a:pPr marL="0" indent="0">
              <a:buNone/>
            </a:pPr>
            <a:r>
              <a:rPr lang="en-AU" sz="2800" dirty="0" smtClean="0"/>
              <a:t>question</a:t>
            </a:r>
            <a:r>
              <a:rPr lang="en-AU" sz="2800" dirty="0"/>
              <a:t>?</a:t>
            </a:r>
          </a:p>
          <a:p>
            <a:pPr>
              <a:buFontTx/>
              <a:buNone/>
            </a:pPr>
            <a:endParaRPr lang="en-AU" sz="3500" dirty="0"/>
          </a:p>
        </p:txBody>
      </p:sp>
      <p:pic>
        <p:nvPicPr>
          <p:cNvPr id="273413" name="Picture 2" descr="https://www79.secure.griffith.edu.au/oer-images/SRT3/studying/Digital%20521-1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582" y="2091674"/>
            <a:ext cx="3893969" cy="303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469835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16688"/>
            <a:ext cx="6936094" cy="489098"/>
          </a:xfrm>
        </p:spPr>
        <p:txBody>
          <a:bodyPr/>
          <a:lstStyle/>
          <a:p>
            <a:r>
              <a:rPr lang="pl-PL" dirty="0" smtClean="0"/>
              <a:t>Ideas where to start</a:t>
            </a:r>
            <a:endParaRPr lang="en-GB" dirty="0"/>
          </a:p>
        </p:txBody>
      </p:sp>
      <p:sp>
        <p:nvSpPr>
          <p:cNvPr id="3" name="Content Placeholder 2"/>
          <p:cNvSpPr>
            <a:spLocks noGrp="1"/>
          </p:cNvSpPr>
          <p:nvPr>
            <p:ph idx="1"/>
          </p:nvPr>
        </p:nvSpPr>
        <p:spPr>
          <a:xfrm>
            <a:off x="288000" y="1999959"/>
            <a:ext cx="8572904" cy="3954427"/>
          </a:xfrm>
        </p:spPr>
        <p:txBody>
          <a:bodyPr/>
          <a:lstStyle/>
          <a:p>
            <a:r>
              <a:rPr lang="en-GB" dirty="0"/>
              <a:t>As well as ‘traditional’ research…</a:t>
            </a:r>
          </a:p>
          <a:p>
            <a:r>
              <a:rPr lang="en-GB" dirty="0"/>
              <a:t>Are you working on a Doctoral or Master’s thesis?</a:t>
            </a:r>
          </a:p>
          <a:p>
            <a:r>
              <a:rPr lang="en-GB" dirty="0"/>
              <a:t>Have you completed a project which concluded successfully?</a:t>
            </a:r>
          </a:p>
          <a:p>
            <a:r>
              <a:rPr lang="en-GB" dirty="0"/>
              <a:t>Are you wrestling with a problem with no clear solution?</a:t>
            </a:r>
          </a:p>
          <a:p>
            <a:r>
              <a:rPr lang="en-GB" dirty="0"/>
              <a:t>Do you have an opinion or observation on a subject?</a:t>
            </a:r>
          </a:p>
          <a:p>
            <a:r>
              <a:rPr lang="en-GB" dirty="0"/>
              <a:t>Have you given a presentation or conference paper?</a:t>
            </a:r>
          </a:p>
          <a:p>
            <a:r>
              <a:rPr lang="en-GB" dirty="0"/>
              <a:t>If so, you have the basis for a publishable paper</a:t>
            </a:r>
          </a:p>
          <a:p>
            <a:endParaRPr lang="en-GB" dirty="0"/>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5189331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631" y="2254129"/>
            <a:ext cx="7035105" cy="1623357"/>
          </a:xfrm>
        </p:spPr>
        <p:txBody>
          <a:bodyPr>
            <a:noAutofit/>
          </a:bodyPr>
          <a:lstStyle/>
          <a:p>
            <a:pPr marL="0" lvl="0" indent="0" algn="ctr">
              <a:buNone/>
            </a:pPr>
            <a:r>
              <a:rPr lang="en-GB" b="1" dirty="0">
                <a:solidFill>
                  <a:srgbClr val="002147"/>
                </a:solidFill>
                <a:ea typeface="+mj-ea"/>
                <a:cs typeface="Aharoni" pitchFamily="2" charset="-79"/>
              </a:rPr>
              <a:t>Editors are looking for </a:t>
            </a:r>
            <a:r>
              <a:rPr lang="en-GB" b="1" dirty="0">
                <a:solidFill>
                  <a:srgbClr val="FF0000"/>
                </a:solidFill>
                <a:ea typeface="+mj-ea"/>
                <a:cs typeface="Aharoni" pitchFamily="2" charset="-79"/>
              </a:rPr>
              <a:t>“something new and preferably surprising” </a:t>
            </a:r>
            <a:r>
              <a:rPr lang="en-GB" b="1" dirty="0">
                <a:solidFill>
                  <a:srgbClr val="002147"/>
                </a:solidFill>
                <a:ea typeface="+mj-ea"/>
                <a:cs typeface="Aharoni" pitchFamily="2" charset="-79"/>
              </a:rPr>
              <a:t>according to </a:t>
            </a:r>
            <a:r>
              <a:rPr lang="en-GB" b="1" dirty="0" err="1">
                <a:solidFill>
                  <a:srgbClr val="002147"/>
                </a:solidFill>
                <a:ea typeface="+mj-ea"/>
                <a:cs typeface="Aharoni" pitchFamily="2" charset="-79"/>
              </a:rPr>
              <a:t>Dr.</a:t>
            </a:r>
            <a:r>
              <a:rPr lang="en-GB" b="1" dirty="0">
                <a:solidFill>
                  <a:srgbClr val="002147"/>
                </a:solidFill>
                <a:ea typeface="+mj-ea"/>
                <a:cs typeface="Aharoni" pitchFamily="2" charset="-79"/>
              </a:rPr>
              <a:t> Peter Smith, a Cambridge philosopher and former editor of Analysis, the philosophical journal.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901" y="3963274"/>
            <a:ext cx="2559063" cy="2676049"/>
          </a:xfrm>
          <a:prstGeom prst="rect">
            <a:avLst/>
          </a:prstGeom>
        </p:spPr>
      </p:pic>
      <p:sp>
        <p:nvSpPr>
          <p:cNvPr id="6" name="Rectangle 5"/>
          <p:cNvSpPr/>
          <p:nvPr/>
        </p:nvSpPr>
        <p:spPr>
          <a:xfrm rot="20578445">
            <a:off x="4387923" y="3811928"/>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rgbClr val="9C132E">
                        <a:satMod val="155000"/>
                      </a:srgbClr>
                    </a:gs>
                    <a:gs pos="100000">
                      <a:srgbClr val="9C132E">
                        <a:shade val="45000"/>
                        <a:satMod val="165000"/>
                      </a:srgb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rgbClr val="9C132E">
                      <a:satMod val="155000"/>
                    </a:srgbClr>
                  </a:gs>
                  <a:gs pos="100000">
                    <a:srgbClr val="9C132E">
                      <a:shade val="45000"/>
                      <a:satMod val="165000"/>
                    </a:srgb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rot="317492">
            <a:off x="3011291" y="5468793"/>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rgbClr val="9C132E">
                        <a:satMod val="155000"/>
                      </a:srgbClr>
                    </a:gs>
                    <a:gs pos="100000">
                      <a:srgbClr val="9C132E">
                        <a:shade val="45000"/>
                        <a:satMod val="165000"/>
                      </a:srgb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rgbClr val="9C132E">
                      <a:satMod val="155000"/>
                    </a:srgbClr>
                  </a:gs>
                  <a:gs pos="100000">
                    <a:srgbClr val="9C132E">
                      <a:shade val="45000"/>
                      <a:satMod val="165000"/>
                    </a:srgb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rot="417859">
            <a:off x="417932" y="4451955"/>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rgbClr val="9C132E">
                        <a:satMod val="155000"/>
                      </a:srgbClr>
                    </a:gs>
                    <a:gs pos="100000">
                      <a:srgbClr val="9C132E">
                        <a:shade val="45000"/>
                        <a:satMod val="165000"/>
                      </a:srgb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rgbClr val="9C132E">
                      <a:satMod val="155000"/>
                    </a:srgbClr>
                  </a:gs>
                  <a:gs pos="100000">
                    <a:srgbClr val="9C132E">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7546970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3688" y="277770"/>
            <a:ext cx="6936094" cy="1269916"/>
          </a:xfrm>
        </p:spPr>
        <p:txBody>
          <a:bodyPr>
            <a:normAutofit/>
          </a:bodyPr>
          <a:lstStyle/>
          <a:p>
            <a:r>
              <a:rPr lang="en-GB" sz="3600" dirty="0">
                <a:solidFill>
                  <a:srgbClr val="FF0000"/>
                </a:solidFill>
                <a:latin typeface="+mn-lt"/>
                <a:ea typeface="+mn-ea"/>
                <a:cs typeface="+mn-cs"/>
              </a:rPr>
              <a:t>Be Careful:</a:t>
            </a:r>
          </a:p>
        </p:txBody>
      </p:sp>
      <p:sp>
        <p:nvSpPr>
          <p:cNvPr id="4" name="Rectangle 3"/>
          <p:cNvSpPr/>
          <p:nvPr/>
        </p:nvSpPr>
        <p:spPr>
          <a:xfrm>
            <a:off x="293688" y="2560497"/>
            <a:ext cx="8474348" cy="2554545"/>
          </a:xfrm>
          <a:prstGeom prst="rect">
            <a:avLst/>
          </a:prstGeom>
        </p:spPr>
        <p:txBody>
          <a:bodyPr wrap="square">
            <a:spAutoFit/>
          </a:bodyPr>
          <a:lstStyle/>
          <a:p>
            <a:pPr algn="ctr"/>
            <a:r>
              <a:rPr lang="en-AU" sz="3200" b="1" i="1" dirty="0" smtClean="0">
                <a:solidFill>
                  <a:srgbClr val="002147"/>
                </a:solidFill>
              </a:rPr>
              <a:t>There </a:t>
            </a:r>
            <a:r>
              <a:rPr lang="en-AU" sz="3200" b="1" i="1" dirty="0">
                <a:solidFill>
                  <a:srgbClr val="002147"/>
                </a:solidFill>
              </a:rPr>
              <a:t>are 1,000,000’s of published studies.  You need to </a:t>
            </a:r>
            <a:r>
              <a:rPr lang="en-AU" sz="3200" b="1" i="1" dirty="0">
                <a:solidFill>
                  <a:srgbClr val="FF0000"/>
                </a:solidFill>
              </a:rPr>
              <a:t>MASTER</a:t>
            </a:r>
            <a:r>
              <a:rPr lang="en-AU" sz="3200" b="1" i="1" dirty="0">
                <a:solidFill>
                  <a:srgbClr val="002147"/>
                </a:solidFill>
              </a:rPr>
              <a:t> your topic: be aware of works completed by others, updates or/and be ready to answer questions or summarize it. </a:t>
            </a:r>
            <a:endParaRPr lang="en-GB" sz="3200" dirty="0">
              <a:solidFill>
                <a:srgbClr val="002147"/>
              </a:solidFill>
            </a:endParaRPr>
          </a:p>
        </p:txBody>
      </p:sp>
    </p:spTree>
    <p:extLst>
      <p:ext uri="{BB962C8B-B14F-4D97-AF65-F5344CB8AC3E}">
        <p14:creationId xmlns:p14="http://schemas.microsoft.com/office/powerpoint/2010/main" val="2608767205"/>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p:cNvSpPr>
            <a:spLocks noGrp="1"/>
          </p:cNvSpPr>
          <p:nvPr>
            <p:ph type="title" idx="4294967295"/>
          </p:nvPr>
        </p:nvSpPr>
        <p:spPr>
          <a:xfrm>
            <a:off x="288000" y="651891"/>
            <a:ext cx="6936094" cy="567309"/>
          </a:xfrm>
        </p:spPr>
        <p:txBody>
          <a:bodyPr lIns="91440" tIns="45720" rIns="91440" bIns="45720" anchor="ctr">
            <a:normAutofit/>
          </a:bodyPr>
          <a:lstStyle/>
          <a:p>
            <a:r>
              <a:rPr lang="en-AU" sz="2800" dirty="0" smtClean="0">
                <a:latin typeface="+mn-lt"/>
                <a:cs typeface="Aharoni" pitchFamily="2" charset="-79"/>
              </a:rPr>
              <a:t>References:</a:t>
            </a:r>
            <a:endParaRPr lang="en-AU" sz="2800" dirty="0">
              <a:latin typeface="+mn-lt"/>
              <a:cs typeface="Aharoni" pitchFamily="2" charset="-79"/>
            </a:endParaRPr>
          </a:p>
        </p:txBody>
      </p:sp>
      <p:sp>
        <p:nvSpPr>
          <p:cNvPr id="276484" name="Footer Placeholder 3"/>
          <p:cNvSpPr txBox="1">
            <a:spLocks noGrp="1"/>
          </p:cNvSpPr>
          <p:nvPr/>
        </p:nvSpPr>
        <p:spPr bwMode="auto">
          <a:xfrm>
            <a:off x="827088" y="6481763"/>
            <a:ext cx="79216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AU" sz="1000">
              <a:solidFill>
                <a:srgbClr val="E7E7E7"/>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354" y="2062529"/>
            <a:ext cx="3961837" cy="4148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48" y="2062529"/>
            <a:ext cx="4382730" cy="4148300"/>
          </a:xfrm>
          <a:prstGeom prst="rect">
            <a:avLst/>
          </a:prstGeom>
        </p:spPr>
      </p:pic>
    </p:spTree>
    <p:extLst>
      <p:ext uri="{BB962C8B-B14F-4D97-AF65-F5344CB8AC3E}">
        <p14:creationId xmlns:p14="http://schemas.microsoft.com/office/powerpoint/2010/main" val="367144199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University of Oxford</a:t>
            </a:r>
            <a:endParaRPr lang="en-GB"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59632" y="2036355"/>
            <a:ext cx="6624736" cy="4777021"/>
          </a:xfrm>
        </p:spPr>
      </p:pic>
      <p:sp>
        <p:nvSpPr>
          <p:cNvPr id="4" name="Text Placeholder 3"/>
          <p:cNvSpPr>
            <a:spLocks noGrp="1"/>
          </p:cNvSpPr>
          <p:nvPr>
            <p:ph type="body" sz="quarter" idx="13"/>
          </p:nvPr>
        </p:nvSpPr>
        <p:spPr/>
        <p:txBody>
          <a:bodyPr/>
          <a:lstStyle/>
          <a:p>
            <a:r>
              <a:rPr lang="en-GB" dirty="0" smtClean="0"/>
              <a:t>Overview</a:t>
            </a:r>
            <a:endParaRPr lang="en-GB" dirty="0"/>
          </a:p>
        </p:txBody>
      </p:sp>
      <p:sp>
        <p:nvSpPr>
          <p:cNvPr id="7" name="TextBox 6"/>
          <p:cNvSpPr txBox="1"/>
          <p:nvPr/>
        </p:nvSpPr>
        <p:spPr>
          <a:xfrm>
            <a:off x="1722016" y="4014356"/>
            <a:ext cx="5904656" cy="923330"/>
          </a:xfrm>
          <a:prstGeom prst="rect">
            <a:avLst/>
          </a:prstGeom>
          <a:noFill/>
        </p:spPr>
        <p:txBody>
          <a:bodyPr wrap="square" rtlCol="0">
            <a:spAutoFit/>
          </a:bodyPr>
          <a:lstStyle/>
          <a:p>
            <a:pPr algn="ctr"/>
            <a:r>
              <a:rPr lang="en-GB" dirty="0" smtClean="0">
                <a:solidFill>
                  <a:schemeClr val="bg1"/>
                </a:solidFill>
                <a:latin typeface="OUP Swift Light" panose="02000503080000020004" pitchFamily="2" charset="0"/>
              </a:rPr>
              <a:t>The oldest university in the English speaking world.</a:t>
            </a:r>
          </a:p>
          <a:p>
            <a:pPr algn="ctr"/>
            <a:endParaRPr lang="en-GB" dirty="0">
              <a:solidFill>
                <a:schemeClr val="bg1"/>
              </a:solidFill>
              <a:latin typeface="OUP Swift Light" panose="02000503080000020004" pitchFamily="2" charset="0"/>
            </a:endParaRPr>
          </a:p>
          <a:p>
            <a:pPr algn="ctr"/>
            <a:r>
              <a:rPr lang="en-GB" dirty="0" smtClean="0">
                <a:solidFill>
                  <a:schemeClr val="bg1"/>
                </a:solidFill>
                <a:latin typeface="OUP Swift Light" panose="02000503080000020004" pitchFamily="2" charset="0"/>
              </a:rPr>
              <a:t>It is a collegiate research based institution.</a:t>
            </a:r>
            <a:endParaRPr lang="en-GB" dirty="0">
              <a:solidFill>
                <a:schemeClr val="bg1"/>
              </a:solidFill>
              <a:latin typeface="OUP Swift Light" panose="02000503080000020004" pitchFamily="2" charset="0"/>
            </a:endParaRPr>
          </a:p>
        </p:txBody>
      </p:sp>
    </p:spTree>
    <p:extLst>
      <p:ext uri="{BB962C8B-B14F-4D97-AF65-F5344CB8AC3E}">
        <p14:creationId xmlns:p14="http://schemas.microsoft.com/office/powerpoint/2010/main" val="32749378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88000" y="659219"/>
            <a:ext cx="6936094" cy="361508"/>
          </a:xfrm>
        </p:spPr>
        <p:txBody>
          <a:bodyPr>
            <a:normAutofit fontScale="90000"/>
          </a:bodyPr>
          <a:lstStyle/>
          <a:p>
            <a:r>
              <a:rPr lang="en-GB" dirty="0" smtClean="0"/>
              <a:t>Oxford Bibliographies Online</a:t>
            </a:r>
            <a:endParaRPr lang="en-GB" dirty="0"/>
          </a:p>
        </p:txBody>
      </p:sp>
      <p:sp>
        <p:nvSpPr>
          <p:cNvPr id="11" name="Text Placeholder 10"/>
          <p:cNvSpPr>
            <a:spLocks noGrp="1"/>
          </p:cNvSpPr>
          <p:nvPr>
            <p:ph type="body" sz="quarter" idx="14"/>
          </p:nvPr>
        </p:nvSpPr>
        <p:spPr/>
        <p:txBody>
          <a:bodyPr>
            <a:normAutofit/>
          </a:bodyPr>
          <a:lstStyle/>
          <a:p>
            <a:pPr lvl="2">
              <a:lnSpc>
                <a:spcPct val="120000"/>
              </a:lnSpc>
            </a:pPr>
            <a:endParaRPr lang="en-US" dirty="0"/>
          </a:p>
          <a:p>
            <a:pPr lvl="1">
              <a:lnSpc>
                <a:spcPct val="120000"/>
              </a:lnSpc>
            </a:pPr>
            <a:endParaRPr lang="en-US" dirty="0" smtClean="0"/>
          </a:p>
          <a:p>
            <a:pPr>
              <a:lnSpc>
                <a:spcPct val="120000"/>
              </a:lnSpc>
            </a:pPr>
            <a:endParaRPr lang="en-US" dirty="0" smtClean="0"/>
          </a:p>
          <a:p>
            <a:pPr marL="0" indent="0">
              <a:lnSpc>
                <a:spcPct val="120000"/>
              </a:lnSpc>
              <a:buNone/>
            </a:pPr>
            <a:endParaRPr lang="en-US" dirty="0"/>
          </a:p>
        </p:txBody>
      </p:sp>
      <p:sp>
        <p:nvSpPr>
          <p:cNvPr id="12" name="Text Placeholder 4"/>
          <p:cNvSpPr>
            <a:spLocks noGrp="1"/>
          </p:cNvSpPr>
          <p:nvPr>
            <p:ph type="body" sz="quarter" idx="13"/>
          </p:nvPr>
        </p:nvSpPr>
        <p:spPr>
          <a:xfrm>
            <a:off x="287338" y="1269657"/>
            <a:ext cx="6936756" cy="485775"/>
          </a:xfrm>
        </p:spPr>
        <p:txBody>
          <a:bodyPr/>
          <a:lstStyle/>
          <a:p>
            <a:endParaRPr lang="en-GB" dirty="0"/>
          </a:p>
        </p:txBody>
      </p:sp>
      <p:sp>
        <p:nvSpPr>
          <p:cNvPr id="8" name="TextBox 7"/>
          <p:cNvSpPr txBox="1"/>
          <p:nvPr/>
        </p:nvSpPr>
        <p:spPr>
          <a:xfrm>
            <a:off x="450533" y="2110852"/>
            <a:ext cx="5267879" cy="4267322"/>
          </a:xfrm>
          <a:prstGeom prst="rect">
            <a:avLst/>
          </a:prstGeom>
          <a:noFill/>
        </p:spPr>
        <p:txBody>
          <a:bodyPr wrap="square" rtlCol="0">
            <a:spAutoFit/>
          </a:bodyPr>
          <a:lstStyle/>
          <a:p>
            <a:pPr algn="ctr">
              <a:lnSpc>
                <a:spcPct val="90000"/>
              </a:lnSpc>
              <a:spcBef>
                <a:spcPct val="0"/>
              </a:spcBef>
            </a:pPr>
            <a:r>
              <a:rPr lang="en-US" sz="1700" dirty="0">
                <a:solidFill>
                  <a:srgbClr val="002147"/>
                </a:solidFill>
                <a:cs typeface="Arial" pitchFamily="34" charset="0"/>
              </a:rPr>
              <a:t>OBO is a library of discipline-focused, online guides to the essential literature across a broad range of subject areas.</a:t>
            </a:r>
          </a:p>
          <a:p>
            <a:endParaRPr lang="en-GB" sz="1700" dirty="0">
              <a:solidFill>
                <a:srgbClr val="000000"/>
              </a:solidFill>
            </a:endParaRPr>
          </a:p>
          <a:p>
            <a:endParaRPr lang="en-GB" sz="1700" dirty="0">
              <a:solidFill>
                <a:srgbClr val="000000"/>
              </a:solidFill>
            </a:endParaRPr>
          </a:p>
          <a:p>
            <a:r>
              <a:rPr lang="en-US" sz="1700" dirty="0">
                <a:solidFill>
                  <a:srgbClr val="002147"/>
                </a:solidFill>
                <a:cs typeface="Arial" pitchFamily="34" charset="0"/>
              </a:rPr>
              <a:t>Each OBO article, </a:t>
            </a:r>
            <a:r>
              <a:rPr lang="en-US" sz="1700" b="1" dirty="0">
                <a:solidFill>
                  <a:srgbClr val="EC4724"/>
                </a:solidFill>
                <a:cs typeface="Arial" pitchFamily="34" charset="0"/>
              </a:rPr>
              <a:t>written and reviewed by top scholars in the field,</a:t>
            </a:r>
            <a:r>
              <a:rPr lang="en-US" sz="1700" b="1" dirty="0">
                <a:solidFill>
                  <a:srgbClr val="002147"/>
                </a:solidFill>
                <a:cs typeface="Arial" pitchFamily="34" charset="0"/>
              </a:rPr>
              <a:t> </a:t>
            </a:r>
            <a:r>
              <a:rPr lang="en-US" sz="1700" dirty="0">
                <a:solidFill>
                  <a:srgbClr val="002147"/>
                </a:solidFill>
                <a:cs typeface="Arial" pitchFamily="34" charset="0"/>
              </a:rPr>
              <a:t>is </a:t>
            </a:r>
            <a:r>
              <a:rPr lang="en-US" sz="1700" b="1" dirty="0">
                <a:solidFill>
                  <a:srgbClr val="EC4724"/>
                </a:solidFill>
                <a:cs typeface="Arial" pitchFamily="34" charset="0"/>
              </a:rPr>
              <a:t>rich with citations and annotations, expert recommendations,</a:t>
            </a:r>
            <a:r>
              <a:rPr lang="en-US" sz="1700" b="1" dirty="0">
                <a:solidFill>
                  <a:srgbClr val="002147"/>
                </a:solidFill>
                <a:cs typeface="Arial" pitchFamily="34" charset="0"/>
              </a:rPr>
              <a:t> </a:t>
            </a:r>
            <a:r>
              <a:rPr lang="en-US" sz="1700" dirty="0">
                <a:solidFill>
                  <a:srgbClr val="002147"/>
                </a:solidFill>
                <a:cs typeface="Arial" pitchFamily="34" charset="0"/>
              </a:rPr>
              <a:t>and </a:t>
            </a:r>
            <a:r>
              <a:rPr lang="en-US" sz="1700" b="1" dirty="0">
                <a:solidFill>
                  <a:srgbClr val="EC4724"/>
                </a:solidFill>
                <a:cs typeface="Arial" pitchFamily="34" charset="0"/>
              </a:rPr>
              <a:t>narrative pathways through the most useful and important works on the topic</a:t>
            </a:r>
            <a:r>
              <a:rPr lang="en-US" sz="1700" b="1" dirty="0">
                <a:solidFill>
                  <a:srgbClr val="002147"/>
                </a:solidFill>
                <a:cs typeface="Arial" pitchFamily="34" charset="0"/>
              </a:rPr>
              <a:t> </a:t>
            </a:r>
            <a:r>
              <a:rPr lang="en-US" sz="1700" dirty="0">
                <a:solidFill>
                  <a:srgbClr val="002147"/>
                </a:solidFill>
                <a:cs typeface="Arial" pitchFamily="34" charset="0"/>
              </a:rPr>
              <a:t>in question.</a:t>
            </a:r>
          </a:p>
          <a:p>
            <a:endParaRPr lang="en-US" sz="1700" dirty="0">
              <a:solidFill>
                <a:srgbClr val="002147"/>
              </a:solidFill>
              <a:cs typeface="Arial" pitchFamily="34" charset="0"/>
            </a:endParaRPr>
          </a:p>
          <a:p>
            <a:pPr>
              <a:spcBef>
                <a:spcPct val="20000"/>
              </a:spcBef>
              <a:buClr>
                <a:srgbClr val="EC4724"/>
              </a:buClr>
              <a:buSzPct val="145000"/>
            </a:pPr>
            <a:r>
              <a:rPr lang="en-US" sz="1700" dirty="0">
                <a:solidFill>
                  <a:srgbClr val="002147"/>
                </a:solidFill>
                <a:cs typeface="Arial" pitchFamily="34" charset="0"/>
              </a:rPr>
              <a:t>Intuitive linking throughout </a:t>
            </a:r>
            <a:r>
              <a:rPr lang="en-US" sz="1700" b="1" dirty="0">
                <a:solidFill>
                  <a:srgbClr val="EC4724"/>
                </a:solidFill>
                <a:cs typeface="Arial" pitchFamily="34" charset="0"/>
              </a:rPr>
              <a:t>quickly</a:t>
            </a:r>
            <a:r>
              <a:rPr lang="en-US" sz="1700" dirty="0">
                <a:solidFill>
                  <a:srgbClr val="EC4724"/>
                </a:solidFill>
                <a:cs typeface="Arial" pitchFamily="34" charset="0"/>
              </a:rPr>
              <a:t> </a:t>
            </a:r>
            <a:r>
              <a:rPr lang="en-US" sz="1700" b="1" dirty="0">
                <a:solidFill>
                  <a:srgbClr val="EC4724"/>
                </a:solidFill>
                <a:cs typeface="Arial" pitchFamily="34" charset="0"/>
              </a:rPr>
              <a:t>delivers the user from a citation to full-text content</a:t>
            </a:r>
            <a:r>
              <a:rPr lang="en-US" sz="1700" dirty="0">
                <a:solidFill>
                  <a:srgbClr val="EC4724"/>
                </a:solidFill>
                <a:cs typeface="Arial" pitchFamily="34" charset="0"/>
              </a:rPr>
              <a:t>,</a:t>
            </a:r>
            <a:r>
              <a:rPr lang="en-US" sz="1700" dirty="0">
                <a:solidFill>
                  <a:srgbClr val="002147"/>
                </a:solidFill>
                <a:cs typeface="Arial" pitchFamily="34" charset="0"/>
              </a:rPr>
              <a:t> whether online or available through a library’s catalog</a:t>
            </a:r>
            <a:r>
              <a:rPr lang="en-US" dirty="0">
                <a:solidFill>
                  <a:srgbClr val="002147"/>
                </a:solidFill>
                <a:cs typeface="Arial" pitchFamily="34" charset="0"/>
              </a:rPr>
              <a:t>. </a:t>
            </a:r>
          </a:p>
          <a:p>
            <a:endParaRPr lang="en-GB" sz="1600" dirty="0">
              <a:solidFill>
                <a:srgbClr val="000000"/>
              </a:solidFill>
            </a:endParaRPr>
          </a:p>
          <a:p>
            <a:endParaRPr lang="en-GB" dirty="0" smtClean="0">
              <a:solidFill>
                <a:srgbClr val="002147"/>
              </a:solidFill>
            </a:endParaRPr>
          </a:p>
        </p:txBody>
      </p:sp>
      <p:sp>
        <p:nvSpPr>
          <p:cNvPr id="18" name="Rectangle 4"/>
          <p:cNvSpPr>
            <a:spLocks noChangeArrowheads="1"/>
          </p:cNvSpPr>
          <p:nvPr/>
        </p:nvSpPr>
        <p:spPr bwMode="auto">
          <a:xfrm>
            <a:off x="5805377" y="2110852"/>
            <a:ext cx="3167925" cy="3460608"/>
          </a:xfrm>
          <a:prstGeom prst="rect">
            <a:avLst/>
          </a:prstGeom>
          <a:solidFill>
            <a:srgbClr val="EC472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rIns="182880" anchor="ctr"/>
          <a:lstStyle/>
          <a:p>
            <a:pPr algn="r"/>
            <a:r>
              <a:rPr lang="en-US" sz="2000" b="1" dirty="0">
                <a:solidFill>
                  <a:prstClr val="white"/>
                </a:solidFill>
                <a:latin typeface="Calibri" pitchFamily="34" charset="0"/>
              </a:rPr>
              <a:t>“</a:t>
            </a:r>
            <a:r>
              <a:rPr lang="en-US" sz="2000" b="1" i="1" dirty="0">
                <a:solidFill>
                  <a:prstClr val="white"/>
                </a:solidFill>
                <a:latin typeface="Calibri" pitchFamily="34" charset="0"/>
              </a:rPr>
              <a:t>We are drowning in information, while starving for wisdom. The world henceforth will be run by synthesizers, people able to put together the right information at the right time, think critically about it, and make important choices wisely.”</a:t>
            </a:r>
          </a:p>
          <a:p>
            <a:pPr algn="r"/>
            <a:r>
              <a:rPr lang="en-US" sz="2000" dirty="0">
                <a:solidFill>
                  <a:prstClr val="white"/>
                </a:solidFill>
                <a:latin typeface="Calibri" pitchFamily="34" charset="0"/>
              </a:rPr>
              <a:t> </a:t>
            </a:r>
            <a:br>
              <a:rPr lang="en-US" sz="2000" dirty="0">
                <a:solidFill>
                  <a:prstClr val="white"/>
                </a:solidFill>
                <a:latin typeface="Calibri" pitchFamily="34" charset="0"/>
              </a:rPr>
            </a:br>
            <a:r>
              <a:rPr lang="en-US" sz="2000" b="1" dirty="0">
                <a:solidFill>
                  <a:prstClr val="white"/>
                </a:solidFill>
                <a:latin typeface="Calibri" pitchFamily="34" charset="0"/>
              </a:rPr>
              <a:t>—</a:t>
            </a:r>
            <a:r>
              <a:rPr lang="en-US" sz="2000" dirty="0">
                <a:solidFill>
                  <a:srgbClr val="002147"/>
                </a:solidFill>
                <a:latin typeface="Calibri" pitchFamily="34" charset="0"/>
              </a:rPr>
              <a:t> </a:t>
            </a:r>
            <a:r>
              <a:rPr lang="en-US" sz="2000" b="1" dirty="0">
                <a:solidFill>
                  <a:prstClr val="white"/>
                </a:solidFill>
                <a:latin typeface="Calibri" pitchFamily="34" charset="0"/>
              </a:rPr>
              <a:t>E.O. WILSON</a:t>
            </a:r>
            <a:r>
              <a:rPr lang="en-US" sz="2000" dirty="0">
                <a:solidFill>
                  <a:srgbClr val="002147"/>
                </a:solidFill>
                <a:latin typeface="Myriad Pro" pitchFamily="34" charset="0"/>
              </a:rPr>
              <a:t> </a:t>
            </a:r>
          </a:p>
        </p:txBody>
      </p:sp>
    </p:spTree>
    <p:extLst>
      <p:ext uri="{BB962C8B-B14F-4D97-AF65-F5344CB8AC3E}">
        <p14:creationId xmlns:p14="http://schemas.microsoft.com/office/powerpoint/2010/main" val="305992734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0" y="2290763"/>
            <a:ext cx="8480036"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82133" y="999067"/>
            <a:ext cx="4419600" cy="369332"/>
          </a:xfrm>
          <a:prstGeom prst="rect">
            <a:avLst/>
          </a:prstGeom>
          <a:noFill/>
        </p:spPr>
        <p:txBody>
          <a:bodyPr wrap="square" rtlCol="0">
            <a:spAutoFit/>
          </a:bodyPr>
          <a:lstStyle/>
          <a:p>
            <a:r>
              <a:rPr lang="pl-PL" dirty="0" smtClean="0">
                <a:solidFill>
                  <a:srgbClr val="002147"/>
                </a:solidFill>
              </a:rPr>
              <a:t>Our Focus</a:t>
            </a:r>
            <a:endParaRPr lang="en-GB" dirty="0">
              <a:solidFill>
                <a:srgbClr val="002147"/>
              </a:solidFill>
            </a:endParaRPr>
          </a:p>
        </p:txBody>
      </p:sp>
    </p:spTree>
    <p:extLst>
      <p:ext uri="{BB962C8B-B14F-4D97-AF65-F5344CB8AC3E}">
        <p14:creationId xmlns:p14="http://schemas.microsoft.com/office/powerpoint/2010/main" val="305265471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31099" y="6402360"/>
            <a:ext cx="8136937" cy="365125"/>
          </a:xfrm>
        </p:spPr>
        <p:txBody>
          <a:bodyPr/>
          <a:lstStyle/>
          <a:p>
            <a:endParaRPr lang="en-US" dirty="0">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42</a:t>
            </a:fld>
            <a:endParaRPr lang="en-US">
              <a:solidFill>
                <a:srgbClr val="000000"/>
              </a:solidFill>
            </a:endParaRPr>
          </a:p>
        </p:txBody>
      </p:sp>
      <p:sp>
        <p:nvSpPr>
          <p:cNvPr id="4" name="Rectangle 3"/>
          <p:cNvSpPr/>
          <p:nvPr/>
        </p:nvSpPr>
        <p:spPr>
          <a:xfrm>
            <a:off x="135600" y="2044343"/>
            <a:ext cx="8480036" cy="4431983"/>
          </a:xfrm>
          <a:prstGeom prst="rect">
            <a:avLst/>
          </a:prstGeom>
        </p:spPr>
        <p:txBody>
          <a:bodyPr wrap="square">
            <a:spAutoFit/>
          </a:bodyPr>
          <a:lstStyle/>
          <a:p>
            <a:endParaRPr lang="en-GB" dirty="0" smtClean="0">
              <a:solidFill>
                <a:srgbClr val="002147"/>
              </a:solidFill>
            </a:endParaRPr>
          </a:p>
          <a:p>
            <a:pPr marL="342900" indent="-342900">
              <a:buFontTx/>
              <a:buChar char="-"/>
            </a:pPr>
            <a:r>
              <a:rPr lang="en-GB" sz="2400" dirty="0" smtClean="0">
                <a:solidFill>
                  <a:srgbClr val="002147"/>
                </a:solidFill>
              </a:rPr>
              <a:t>Identify </a:t>
            </a:r>
            <a:r>
              <a:rPr lang="en-GB" sz="2400" dirty="0">
                <a:solidFill>
                  <a:srgbClr val="002147"/>
                </a:solidFill>
              </a:rPr>
              <a:t>5 top peer refereed academic journals focusing on </a:t>
            </a:r>
            <a:endParaRPr lang="pl-PL" sz="2400" dirty="0">
              <a:solidFill>
                <a:srgbClr val="002147"/>
              </a:solidFill>
            </a:endParaRPr>
          </a:p>
          <a:p>
            <a:r>
              <a:rPr lang="pl-PL" sz="2400" dirty="0" smtClean="0">
                <a:solidFill>
                  <a:srgbClr val="002147"/>
                </a:solidFill>
              </a:rPr>
              <a:t>    </a:t>
            </a:r>
            <a:r>
              <a:rPr lang="en-GB" sz="2400" dirty="0" smtClean="0">
                <a:solidFill>
                  <a:srgbClr val="002147"/>
                </a:solidFill>
              </a:rPr>
              <a:t>your </a:t>
            </a:r>
            <a:r>
              <a:rPr lang="en-GB" sz="2400" dirty="0">
                <a:solidFill>
                  <a:srgbClr val="002147"/>
                </a:solidFill>
              </a:rPr>
              <a:t>specific subject </a:t>
            </a:r>
          </a:p>
          <a:p>
            <a:pPr marL="342900" indent="-342900">
              <a:buFontTx/>
              <a:buChar char="-"/>
            </a:pPr>
            <a:r>
              <a:rPr lang="en-GB" sz="2400" dirty="0" smtClean="0">
                <a:solidFill>
                  <a:srgbClr val="002147"/>
                </a:solidFill>
              </a:rPr>
              <a:t>Identify </a:t>
            </a:r>
            <a:r>
              <a:rPr lang="en-GB" sz="2400" dirty="0">
                <a:solidFill>
                  <a:srgbClr val="002147"/>
                </a:solidFill>
              </a:rPr>
              <a:t>5 top internationally recognized books or collective </a:t>
            </a:r>
            <a:r>
              <a:rPr lang="pl-PL" sz="2400" dirty="0" smtClean="0">
                <a:solidFill>
                  <a:srgbClr val="002147"/>
                </a:solidFill>
              </a:rPr>
              <a:t> </a:t>
            </a:r>
          </a:p>
          <a:p>
            <a:r>
              <a:rPr lang="pl-PL" sz="2400" dirty="0">
                <a:solidFill>
                  <a:srgbClr val="002147"/>
                </a:solidFill>
              </a:rPr>
              <a:t> </a:t>
            </a:r>
            <a:r>
              <a:rPr lang="pl-PL" sz="2400" dirty="0" smtClean="0">
                <a:solidFill>
                  <a:srgbClr val="002147"/>
                </a:solidFill>
              </a:rPr>
              <a:t>   </a:t>
            </a:r>
            <a:r>
              <a:rPr lang="en-GB" sz="2400" dirty="0" smtClean="0">
                <a:solidFill>
                  <a:srgbClr val="002147"/>
                </a:solidFill>
              </a:rPr>
              <a:t>works </a:t>
            </a:r>
            <a:r>
              <a:rPr lang="en-GB" sz="2400" dirty="0">
                <a:solidFill>
                  <a:srgbClr val="002147"/>
                </a:solidFill>
              </a:rPr>
              <a:t>on your specific subject </a:t>
            </a:r>
          </a:p>
          <a:p>
            <a:pPr marL="342900" indent="-342900">
              <a:buFontTx/>
              <a:buChar char="-"/>
            </a:pPr>
            <a:r>
              <a:rPr lang="en-GB" sz="2400" dirty="0" smtClean="0">
                <a:solidFill>
                  <a:srgbClr val="002147"/>
                </a:solidFill>
              </a:rPr>
              <a:t>Identify </a:t>
            </a:r>
            <a:r>
              <a:rPr lang="en-GB" sz="2400" dirty="0">
                <a:solidFill>
                  <a:srgbClr val="002147"/>
                </a:solidFill>
              </a:rPr>
              <a:t>5 top academic research centres specializing in </a:t>
            </a:r>
            <a:endParaRPr lang="pl-PL" sz="2400" dirty="0" smtClean="0">
              <a:solidFill>
                <a:srgbClr val="002147"/>
              </a:solidFill>
            </a:endParaRPr>
          </a:p>
          <a:p>
            <a:r>
              <a:rPr lang="pl-PL" sz="2400" dirty="0">
                <a:solidFill>
                  <a:srgbClr val="002147"/>
                </a:solidFill>
              </a:rPr>
              <a:t> </a:t>
            </a:r>
            <a:r>
              <a:rPr lang="pl-PL" sz="2400" dirty="0" smtClean="0">
                <a:solidFill>
                  <a:srgbClr val="002147"/>
                </a:solidFill>
              </a:rPr>
              <a:t>   </a:t>
            </a:r>
            <a:r>
              <a:rPr lang="en-GB" sz="2400" dirty="0" smtClean="0">
                <a:solidFill>
                  <a:srgbClr val="002147"/>
                </a:solidFill>
              </a:rPr>
              <a:t>your </a:t>
            </a:r>
            <a:r>
              <a:rPr lang="en-GB" sz="2400" dirty="0">
                <a:solidFill>
                  <a:srgbClr val="002147"/>
                </a:solidFill>
              </a:rPr>
              <a:t>subject </a:t>
            </a:r>
          </a:p>
          <a:p>
            <a:pPr marL="342900" indent="-342900">
              <a:buFontTx/>
              <a:buChar char="-"/>
            </a:pPr>
            <a:r>
              <a:rPr lang="en-GB" sz="2400" dirty="0" smtClean="0">
                <a:solidFill>
                  <a:srgbClr val="002147"/>
                </a:solidFill>
              </a:rPr>
              <a:t>Identify </a:t>
            </a:r>
            <a:r>
              <a:rPr lang="en-GB" sz="2400" dirty="0">
                <a:solidFill>
                  <a:srgbClr val="002147"/>
                </a:solidFill>
              </a:rPr>
              <a:t>5 most renowned professors in your narrow field </a:t>
            </a:r>
            <a:endParaRPr lang="pl-PL" sz="2400" dirty="0" smtClean="0">
              <a:solidFill>
                <a:srgbClr val="002147"/>
              </a:solidFill>
            </a:endParaRPr>
          </a:p>
          <a:p>
            <a:r>
              <a:rPr lang="pl-PL" sz="2400" dirty="0">
                <a:solidFill>
                  <a:srgbClr val="002147"/>
                </a:solidFill>
              </a:rPr>
              <a:t> </a:t>
            </a:r>
            <a:r>
              <a:rPr lang="pl-PL" sz="2400" dirty="0" smtClean="0">
                <a:solidFill>
                  <a:srgbClr val="002147"/>
                </a:solidFill>
              </a:rPr>
              <a:t>   </a:t>
            </a:r>
            <a:r>
              <a:rPr lang="en-GB" sz="2400" dirty="0" smtClean="0">
                <a:solidFill>
                  <a:srgbClr val="002147"/>
                </a:solidFill>
              </a:rPr>
              <a:t>(„</a:t>
            </a:r>
            <a:r>
              <a:rPr lang="en-GB" sz="2400" dirty="0">
                <a:solidFill>
                  <a:srgbClr val="002147"/>
                </a:solidFill>
              </a:rPr>
              <a:t>gurus”) </a:t>
            </a:r>
          </a:p>
          <a:p>
            <a:pPr marL="342900" indent="-342900">
              <a:buFontTx/>
              <a:buChar char="-"/>
            </a:pPr>
            <a:r>
              <a:rPr lang="en-GB" sz="2400" dirty="0" smtClean="0">
                <a:solidFill>
                  <a:srgbClr val="002147"/>
                </a:solidFill>
              </a:rPr>
              <a:t>Identify </a:t>
            </a:r>
            <a:r>
              <a:rPr lang="en-GB" sz="2400" dirty="0">
                <a:solidFill>
                  <a:srgbClr val="002147"/>
                </a:solidFill>
              </a:rPr>
              <a:t>5 top regular international academic conferences </a:t>
            </a:r>
            <a:endParaRPr lang="pl-PL" sz="2400" dirty="0" smtClean="0">
              <a:solidFill>
                <a:srgbClr val="002147"/>
              </a:solidFill>
            </a:endParaRPr>
          </a:p>
          <a:p>
            <a:r>
              <a:rPr lang="pl-PL" sz="2400" dirty="0">
                <a:solidFill>
                  <a:srgbClr val="002147"/>
                </a:solidFill>
              </a:rPr>
              <a:t> </a:t>
            </a:r>
            <a:r>
              <a:rPr lang="pl-PL" sz="2400" dirty="0" smtClean="0">
                <a:solidFill>
                  <a:srgbClr val="002147"/>
                </a:solidFill>
              </a:rPr>
              <a:t>   </a:t>
            </a:r>
            <a:r>
              <a:rPr lang="en-GB" sz="2400" dirty="0" smtClean="0">
                <a:solidFill>
                  <a:srgbClr val="002147"/>
                </a:solidFill>
              </a:rPr>
              <a:t>covering </a:t>
            </a:r>
            <a:r>
              <a:rPr lang="en-GB" sz="2400" dirty="0">
                <a:solidFill>
                  <a:srgbClr val="002147"/>
                </a:solidFill>
              </a:rPr>
              <a:t>your subject </a:t>
            </a:r>
          </a:p>
          <a:p>
            <a:endParaRPr lang="en-GB" sz="2400" dirty="0">
              <a:solidFill>
                <a:srgbClr val="002147"/>
              </a:solidFill>
            </a:endParaRPr>
          </a:p>
        </p:txBody>
      </p:sp>
      <p:sp>
        <p:nvSpPr>
          <p:cNvPr id="5" name="TextBox 4"/>
          <p:cNvSpPr txBox="1"/>
          <p:nvPr/>
        </p:nvSpPr>
        <p:spPr>
          <a:xfrm>
            <a:off x="288000" y="504911"/>
            <a:ext cx="6874800" cy="1231106"/>
          </a:xfrm>
          <a:prstGeom prst="rect">
            <a:avLst/>
          </a:prstGeom>
          <a:noFill/>
        </p:spPr>
        <p:txBody>
          <a:bodyPr wrap="square" rtlCol="0">
            <a:spAutoFit/>
          </a:bodyPr>
          <a:lstStyle/>
          <a:p>
            <a:endParaRPr lang="en-GB" dirty="0">
              <a:solidFill>
                <a:srgbClr val="002147"/>
              </a:solidFill>
            </a:endParaRPr>
          </a:p>
          <a:p>
            <a:r>
              <a:rPr lang="en-GB" sz="2800" b="1" dirty="0">
                <a:solidFill>
                  <a:srgbClr val="002147"/>
                </a:solidFill>
              </a:rPr>
              <a:t>Initial literature review: The 5 X 5 principle </a:t>
            </a:r>
            <a:endParaRPr lang="en-GB" sz="2800" dirty="0">
              <a:solidFill>
                <a:srgbClr val="002147"/>
              </a:solidFill>
            </a:endParaRPr>
          </a:p>
        </p:txBody>
      </p:sp>
    </p:spTree>
    <p:extLst>
      <p:ext uri="{BB962C8B-B14F-4D97-AF65-F5344CB8AC3E}">
        <p14:creationId xmlns:p14="http://schemas.microsoft.com/office/powerpoint/2010/main" val="931999062"/>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idx="4294967295"/>
          </p:nvPr>
        </p:nvSpPr>
        <p:spPr>
          <a:xfrm>
            <a:off x="288000" y="592667"/>
            <a:ext cx="6936094" cy="1083733"/>
          </a:xfrm>
        </p:spPr>
        <p:txBody>
          <a:bodyPr lIns="91440" tIns="45720" rIns="91440" bIns="45720" anchor="ctr">
            <a:normAutofit/>
          </a:bodyPr>
          <a:lstStyle/>
          <a:p>
            <a:r>
              <a:rPr lang="en-AU" dirty="0"/>
              <a:t>Think of a literature review as </a:t>
            </a:r>
            <a:r>
              <a:rPr lang="en-AU" dirty="0" smtClean="0"/>
              <a:t>a</a:t>
            </a:r>
            <a:r>
              <a:rPr lang="pl-PL" dirty="0" smtClean="0"/>
              <a:t/>
            </a:r>
            <a:br>
              <a:rPr lang="pl-PL" dirty="0" smtClean="0"/>
            </a:br>
            <a:r>
              <a:rPr lang="en-AU" dirty="0" smtClean="0"/>
              <a:t> </a:t>
            </a:r>
            <a:r>
              <a:rPr lang="en-AU" dirty="0"/>
              <a:t>jigsaw puzzle</a:t>
            </a:r>
          </a:p>
        </p:txBody>
      </p:sp>
      <p:sp>
        <p:nvSpPr>
          <p:cNvPr id="278531" name="Footer Placeholder 3"/>
          <p:cNvSpPr txBox="1">
            <a:spLocks noGrp="1"/>
          </p:cNvSpPr>
          <p:nvPr/>
        </p:nvSpPr>
        <p:spPr bwMode="auto">
          <a:xfrm>
            <a:off x="827088" y="6481763"/>
            <a:ext cx="79216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endParaRPr lang="en-AU" sz="1000">
              <a:solidFill>
                <a:srgbClr val="E7E7E7"/>
              </a:solidFill>
            </a:endParaRPr>
          </a:p>
        </p:txBody>
      </p:sp>
      <p:pic>
        <p:nvPicPr>
          <p:cNvPr id="278532" name="Picture 2" descr="https://www79.secure.griffith.edu.au/oer-images/SRT3/jigsaw/iStock_000002515017Small.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055688" y="2489201"/>
            <a:ext cx="6397625" cy="3488266"/>
          </a:xfrm>
        </p:spPr>
      </p:pic>
    </p:spTree>
    <p:extLst>
      <p:ext uri="{BB962C8B-B14F-4D97-AF65-F5344CB8AC3E}">
        <p14:creationId xmlns:p14="http://schemas.microsoft.com/office/powerpoint/2010/main" val="3858954213"/>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23309" y="-45111"/>
            <a:ext cx="11300369" cy="7072075"/>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306328881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05639" y="-5974"/>
            <a:ext cx="11213126" cy="7023000"/>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2808368911"/>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37666" y="0"/>
            <a:ext cx="10548733" cy="7036904"/>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1132939292"/>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356" y="2320893"/>
            <a:ext cx="3427049" cy="3418481"/>
          </a:xfrm>
          <a:prstGeom prst="rect">
            <a:avLst/>
          </a:prstGeom>
        </p:spPr>
      </p:pic>
      <p:sp>
        <p:nvSpPr>
          <p:cNvPr id="5" name="TextBox 4"/>
          <p:cNvSpPr txBox="1"/>
          <p:nvPr/>
        </p:nvSpPr>
        <p:spPr>
          <a:xfrm>
            <a:off x="434142" y="703721"/>
            <a:ext cx="6768751" cy="523220"/>
          </a:xfrm>
          <a:prstGeom prst="rect">
            <a:avLst/>
          </a:prstGeom>
          <a:noFill/>
        </p:spPr>
        <p:txBody>
          <a:bodyPr wrap="square" rtlCol="0">
            <a:spAutoFit/>
          </a:bodyPr>
          <a:lstStyle/>
          <a:p>
            <a:r>
              <a:rPr lang="en-GB" sz="2800" b="1" dirty="0" smtClean="0">
                <a:solidFill>
                  <a:srgbClr val="002147"/>
                </a:solidFill>
                <a:cs typeface="Aharoni" pitchFamily="2" charset="-79"/>
              </a:rPr>
              <a:t>Which journal to go for?</a:t>
            </a:r>
            <a:endParaRPr lang="en-GB" sz="2800" b="1" dirty="0">
              <a:solidFill>
                <a:srgbClr val="002147"/>
              </a:solidFill>
              <a:cs typeface="Aharoni" pitchFamily="2" charset="-79"/>
            </a:endParaRPr>
          </a:p>
        </p:txBody>
      </p:sp>
    </p:spTree>
    <p:extLst>
      <p:ext uri="{BB962C8B-B14F-4D97-AF65-F5344CB8AC3E}">
        <p14:creationId xmlns:p14="http://schemas.microsoft.com/office/powerpoint/2010/main" val="389088087"/>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95288" y="776293"/>
            <a:ext cx="6769100" cy="578374"/>
          </a:xfrm>
        </p:spPr>
        <p:txBody>
          <a:bodyPr>
            <a:normAutofit/>
          </a:bodyPr>
          <a:lstStyle/>
          <a:p>
            <a:r>
              <a:rPr lang="en-GB" sz="2800" dirty="0" smtClean="0">
                <a:latin typeface="+mn-lt"/>
                <a:cs typeface="Aharoni" pitchFamily="2" charset="-79"/>
              </a:rPr>
              <a:t>Criteria You Might Look At:</a:t>
            </a:r>
            <a:endParaRPr lang="en-US" sz="2800" dirty="0">
              <a:latin typeface="+mn-lt"/>
              <a:cs typeface="Aharoni" pitchFamily="2" charset="-79"/>
            </a:endParaRPr>
          </a:p>
        </p:txBody>
      </p:sp>
      <p:sp>
        <p:nvSpPr>
          <p:cNvPr id="166915" name="Rectangle 3"/>
          <p:cNvSpPr>
            <a:spLocks noGrp="1" noChangeArrowheads="1"/>
          </p:cNvSpPr>
          <p:nvPr>
            <p:ph type="body" idx="1"/>
          </p:nvPr>
        </p:nvSpPr>
        <p:spPr>
          <a:xfrm>
            <a:off x="395288" y="2274888"/>
            <a:ext cx="8226425" cy="4311650"/>
          </a:xfrm>
        </p:spPr>
        <p:txBody>
          <a:bodyPr>
            <a:normAutofit/>
          </a:bodyPr>
          <a:lstStyle/>
          <a:p>
            <a:pPr>
              <a:buFont typeface="Arial" pitchFamily="34" charset="0"/>
              <a:buChar char="•"/>
            </a:pPr>
            <a:r>
              <a:rPr lang="en-US" dirty="0" smtClean="0">
                <a:solidFill>
                  <a:srgbClr val="002147"/>
                </a:solidFill>
              </a:rPr>
              <a:t>Rankings (example Thomson Reuters Impact factors; the Association of Business Schools ABS etc.)</a:t>
            </a:r>
            <a:endParaRPr lang="pl-PL" dirty="0" smtClean="0">
              <a:solidFill>
                <a:srgbClr val="002147"/>
              </a:solidFill>
            </a:endParaRPr>
          </a:p>
          <a:p>
            <a:pPr>
              <a:buFont typeface="Arial" pitchFamily="34" charset="0"/>
              <a:buChar char="•"/>
            </a:pPr>
            <a:r>
              <a:rPr lang="en-US" dirty="0">
                <a:solidFill>
                  <a:srgbClr val="002147"/>
                </a:solidFill>
              </a:rPr>
              <a:t>Number of downloads (utility)</a:t>
            </a:r>
          </a:p>
          <a:p>
            <a:pPr>
              <a:buFont typeface="Arial" pitchFamily="34" charset="0"/>
              <a:buChar char="•"/>
            </a:pPr>
            <a:r>
              <a:rPr lang="en-US" dirty="0">
                <a:solidFill>
                  <a:srgbClr val="002147"/>
                </a:solidFill>
              </a:rPr>
              <a:t>Dissemination of journal (where it is read)</a:t>
            </a:r>
          </a:p>
          <a:p>
            <a:pPr>
              <a:buFont typeface="Arial" pitchFamily="34" charset="0"/>
              <a:buChar char="•"/>
            </a:pPr>
            <a:r>
              <a:rPr lang="en-US" dirty="0">
                <a:solidFill>
                  <a:srgbClr val="002147"/>
                </a:solidFill>
              </a:rPr>
              <a:t>Links to societies/associations</a:t>
            </a:r>
          </a:p>
          <a:p>
            <a:pPr>
              <a:buFont typeface="Arial" pitchFamily="34" charset="0"/>
              <a:buChar char="•"/>
            </a:pPr>
            <a:r>
              <a:rPr lang="en-US" dirty="0">
                <a:solidFill>
                  <a:srgbClr val="002147"/>
                </a:solidFill>
              </a:rPr>
              <a:t>Relevance of content and publishing ethos</a:t>
            </a:r>
          </a:p>
          <a:p>
            <a:pPr>
              <a:buFont typeface="Arial" pitchFamily="34" charset="0"/>
              <a:buChar char="•"/>
            </a:pPr>
            <a:r>
              <a:rPr lang="en-US" dirty="0">
                <a:solidFill>
                  <a:srgbClr val="002147"/>
                </a:solidFill>
              </a:rPr>
              <a:t>International</a:t>
            </a:r>
          </a:p>
          <a:p>
            <a:endParaRPr lang="en-US" dirty="0" smtClean="0">
              <a:solidFill>
                <a:srgbClr val="002147"/>
              </a:solidFill>
            </a:endParaRPr>
          </a:p>
          <a:p>
            <a:endParaRPr lang="en-US" dirty="0">
              <a:solidFill>
                <a:srgbClr val="002147"/>
              </a:solidFill>
            </a:endParaRPr>
          </a:p>
        </p:txBody>
      </p:sp>
    </p:spTree>
    <p:extLst>
      <p:ext uri="{BB962C8B-B14F-4D97-AF65-F5344CB8AC3E}">
        <p14:creationId xmlns:p14="http://schemas.microsoft.com/office/powerpoint/2010/main" val="23882924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wipe(down)">
                                      <p:cBhvr>
                                        <p:cTn id="7" dur="580">
                                          <p:stCondLst>
                                            <p:cond delay="0"/>
                                          </p:stCondLst>
                                        </p:cTn>
                                        <p:tgtEl>
                                          <p:spTgt spid="166915">
                                            <p:txEl>
                                              <p:pRg st="0" end="0"/>
                                            </p:txEl>
                                          </p:spTgt>
                                        </p:tgtEl>
                                      </p:cBhvr>
                                    </p:animEffect>
                                    <p:anim calcmode="lin" valueType="num">
                                      <p:cBhvr>
                                        <p:cTn id="8" dur="1822" tmFilter="0,0; 0.14,0.36; 0.43,0.73; 0.71,0.91; 1.0,1.0">
                                          <p:stCondLst>
                                            <p:cond delay="0"/>
                                          </p:stCondLst>
                                        </p:cTn>
                                        <p:tgtEl>
                                          <p:spTgt spid="16691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691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691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691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691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66915">
                                            <p:txEl>
                                              <p:pRg st="0" end="0"/>
                                            </p:txEl>
                                          </p:spTgt>
                                        </p:tgtEl>
                                      </p:cBhvr>
                                      <p:to x="100000" y="60000"/>
                                    </p:animScale>
                                    <p:animScale>
                                      <p:cBhvr>
                                        <p:cTn id="14" dur="166" decel="50000">
                                          <p:stCondLst>
                                            <p:cond delay="676"/>
                                          </p:stCondLst>
                                        </p:cTn>
                                        <p:tgtEl>
                                          <p:spTgt spid="166915">
                                            <p:txEl>
                                              <p:pRg st="0" end="0"/>
                                            </p:txEl>
                                          </p:spTgt>
                                        </p:tgtEl>
                                      </p:cBhvr>
                                      <p:to x="100000" y="100000"/>
                                    </p:animScale>
                                    <p:animScale>
                                      <p:cBhvr>
                                        <p:cTn id="15" dur="26">
                                          <p:stCondLst>
                                            <p:cond delay="1312"/>
                                          </p:stCondLst>
                                        </p:cTn>
                                        <p:tgtEl>
                                          <p:spTgt spid="166915">
                                            <p:txEl>
                                              <p:pRg st="0" end="0"/>
                                            </p:txEl>
                                          </p:spTgt>
                                        </p:tgtEl>
                                      </p:cBhvr>
                                      <p:to x="100000" y="80000"/>
                                    </p:animScale>
                                    <p:animScale>
                                      <p:cBhvr>
                                        <p:cTn id="16" dur="166" decel="50000">
                                          <p:stCondLst>
                                            <p:cond delay="1338"/>
                                          </p:stCondLst>
                                        </p:cTn>
                                        <p:tgtEl>
                                          <p:spTgt spid="166915">
                                            <p:txEl>
                                              <p:pRg st="0" end="0"/>
                                            </p:txEl>
                                          </p:spTgt>
                                        </p:tgtEl>
                                      </p:cBhvr>
                                      <p:to x="100000" y="100000"/>
                                    </p:animScale>
                                    <p:animScale>
                                      <p:cBhvr>
                                        <p:cTn id="17" dur="26">
                                          <p:stCondLst>
                                            <p:cond delay="1642"/>
                                          </p:stCondLst>
                                        </p:cTn>
                                        <p:tgtEl>
                                          <p:spTgt spid="166915">
                                            <p:txEl>
                                              <p:pRg st="0" end="0"/>
                                            </p:txEl>
                                          </p:spTgt>
                                        </p:tgtEl>
                                      </p:cBhvr>
                                      <p:to x="100000" y="90000"/>
                                    </p:animScale>
                                    <p:animScale>
                                      <p:cBhvr>
                                        <p:cTn id="18" dur="166" decel="50000">
                                          <p:stCondLst>
                                            <p:cond delay="1668"/>
                                          </p:stCondLst>
                                        </p:cTn>
                                        <p:tgtEl>
                                          <p:spTgt spid="166915">
                                            <p:txEl>
                                              <p:pRg st="0" end="0"/>
                                            </p:txEl>
                                          </p:spTgt>
                                        </p:tgtEl>
                                      </p:cBhvr>
                                      <p:to x="100000" y="100000"/>
                                    </p:animScale>
                                    <p:animScale>
                                      <p:cBhvr>
                                        <p:cTn id="19" dur="26">
                                          <p:stCondLst>
                                            <p:cond delay="1808"/>
                                          </p:stCondLst>
                                        </p:cTn>
                                        <p:tgtEl>
                                          <p:spTgt spid="166915">
                                            <p:txEl>
                                              <p:pRg st="0" end="0"/>
                                            </p:txEl>
                                          </p:spTgt>
                                        </p:tgtEl>
                                      </p:cBhvr>
                                      <p:to x="100000" y="95000"/>
                                    </p:animScale>
                                    <p:animScale>
                                      <p:cBhvr>
                                        <p:cTn id="20" dur="166" decel="50000">
                                          <p:stCondLst>
                                            <p:cond delay="1834"/>
                                          </p:stCondLst>
                                        </p:cTn>
                                        <p:tgtEl>
                                          <p:spTgt spid="16691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6915">
                                            <p:txEl>
                                              <p:pRg st="1" end="1"/>
                                            </p:txEl>
                                          </p:spTgt>
                                        </p:tgtEl>
                                        <p:attrNameLst>
                                          <p:attrName>style.visibility</p:attrName>
                                        </p:attrNameLst>
                                      </p:cBhvr>
                                      <p:to>
                                        <p:strVal val="visible"/>
                                      </p:to>
                                    </p:set>
                                    <p:animEffect transition="in" filter="wipe(down)">
                                      <p:cBhvr>
                                        <p:cTn id="25" dur="580">
                                          <p:stCondLst>
                                            <p:cond delay="0"/>
                                          </p:stCondLst>
                                        </p:cTn>
                                        <p:tgtEl>
                                          <p:spTgt spid="166915">
                                            <p:txEl>
                                              <p:pRg st="1" end="1"/>
                                            </p:txEl>
                                          </p:spTgt>
                                        </p:tgtEl>
                                      </p:cBhvr>
                                    </p:animEffect>
                                    <p:anim calcmode="lin" valueType="num">
                                      <p:cBhvr>
                                        <p:cTn id="26" dur="1822" tmFilter="0,0; 0.14,0.36; 0.43,0.73; 0.71,0.91; 1.0,1.0">
                                          <p:stCondLst>
                                            <p:cond delay="0"/>
                                          </p:stCondLst>
                                        </p:cTn>
                                        <p:tgtEl>
                                          <p:spTgt spid="16691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691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691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691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691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66915">
                                            <p:txEl>
                                              <p:pRg st="1" end="1"/>
                                            </p:txEl>
                                          </p:spTgt>
                                        </p:tgtEl>
                                      </p:cBhvr>
                                      <p:to x="100000" y="60000"/>
                                    </p:animScale>
                                    <p:animScale>
                                      <p:cBhvr>
                                        <p:cTn id="32" dur="166" decel="50000">
                                          <p:stCondLst>
                                            <p:cond delay="676"/>
                                          </p:stCondLst>
                                        </p:cTn>
                                        <p:tgtEl>
                                          <p:spTgt spid="166915">
                                            <p:txEl>
                                              <p:pRg st="1" end="1"/>
                                            </p:txEl>
                                          </p:spTgt>
                                        </p:tgtEl>
                                      </p:cBhvr>
                                      <p:to x="100000" y="100000"/>
                                    </p:animScale>
                                    <p:animScale>
                                      <p:cBhvr>
                                        <p:cTn id="33" dur="26">
                                          <p:stCondLst>
                                            <p:cond delay="1312"/>
                                          </p:stCondLst>
                                        </p:cTn>
                                        <p:tgtEl>
                                          <p:spTgt spid="166915">
                                            <p:txEl>
                                              <p:pRg st="1" end="1"/>
                                            </p:txEl>
                                          </p:spTgt>
                                        </p:tgtEl>
                                      </p:cBhvr>
                                      <p:to x="100000" y="80000"/>
                                    </p:animScale>
                                    <p:animScale>
                                      <p:cBhvr>
                                        <p:cTn id="34" dur="166" decel="50000">
                                          <p:stCondLst>
                                            <p:cond delay="1338"/>
                                          </p:stCondLst>
                                        </p:cTn>
                                        <p:tgtEl>
                                          <p:spTgt spid="166915">
                                            <p:txEl>
                                              <p:pRg st="1" end="1"/>
                                            </p:txEl>
                                          </p:spTgt>
                                        </p:tgtEl>
                                      </p:cBhvr>
                                      <p:to x="100000" y="100000"/>
                                    </p:animScale>
                                    <p:animScale>
                                      <p:cBhvr>
                                        <p:cTn id="35" dur="26">
                                          <p:stCondLst>
                                            <p:cond delay="1642"/>
                                          </p:stCondLst>
                                        </p:cTn>
                                        <p:tgtEl>
                                          <p:spTgt spid="166915">
                                            <p:txEl>
                                              <p:pRg st="1" end="1"/>
                                            </p:txEl>
                                          </p:spTgt>
                                        </p:tgtEl>
                                      </p:cBhvr>
                                      <p:to x="100000" y="90000"/>
                                    </p:animScale>
                                    <p:animScale>
                                      <p:cBhvr>
                                        <p:cTn id="36" dur="166" decel="50000">
                                          <p:stCondLst>
                                            <p:cond delay="1668"/>
                                          </p:stCondLst>
                                        </p:cTn>
                                        <p:tgtEl>
                                          <p:spTgt spid="166915">
                                            <p:txEl>
                                              <p:pRg st="1" end="1"/>
                                            </p:txEl>
                                          </p:spTgt>
                                        </p:tgtEl>
                                      </p:cBhvr>
                                      <p:to x="100000" y="100000"/>
                                    </p:animScale>
                                    <p:animScale>
                                      <p:cBhvr>
                                        <p:cTn id="37" dur="26">
                                          <p:stCondLst>
                                            <p:cond delay="1808"/>
                                          </p:stCondLst>
                                        </p:cTn>
                                        <p:tgtEl>
                                          <p:spTgt spid="166915">
                                            <p:txEl>
                                              <p:pRg st="1" end="1"/>
                                            </p:txEl>
                                          </p:spTgt>
                                        </p:tgtEl>
                                      </p:cBhvr>
                                      <p:to x="100000" y="95000"/>
                                    </p:animScale>
                                    <p:animScale>
                                      <p:cBhvr>
                                        <p:cTn id="38" dur="166" decel="50000">
                                          <p:stCondLst>
                                            <p:cond delay="1834"/>
                                          </p:stCondLst>
                                        </p:cTn>
                                        <p:tgtEl>
                                          <p:spTgt spid="166915">
                                            <p:txEl>
                                              <p:pRg st="1" end="1"/>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166915">
                                            <p:txEl>
                                              <p:pRg st="2" end="2"/>
                                            </p:txEl>
                                          </p:spTgt>
                                        </p:tgtEl>
                                        <p:attrNameLst>
                                          <p:attrName>style.visibility</p:attrName>
                                        </p:attrNameLst>
                                      </p:cBhvr>
                                      <p:to>
                                        <p:strVal val="visible"/>
                                      </p:to>
                                    </p:set>
                                    <p:animEffect transition="in" filter="wipe(down)">
                                      <p:cBhvr>
                                        <p:cTn id="41" dur="580">
                                          <p:stCondLst>
                                            <p:cond delay="0"/>
                                          </p:stCondLst>
                                        </p:cTn>
                                        <p:tgtEl>
                                          <p:spTgt spid="166915">
                                            <p:txEl>
                                              <p:pRg st="2" end="2"/>
                                            </p:txEl>
                                          </p:spTgt>
                                        </p:tgtEl>
                                      </p:cBhvr>
                                    </p:animEffect>
                                    <p:anim calcmode="lin" valueType="num">
                                      <p:cBhvr>
                                        <p:cTn id="42" dur="1822" tmFilter="0,0; 0.14,0.36; 0.43,0.73; 0.71,0.91; 1.0,1.0">
                                          <p:stCondLst>
                                            <p:cond delay="0"/>
                                          </p:stCondLst>
                                        </p:cTn>
                                        <p:tgtEl>
                                          <p:spTgt spid="166915">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66915">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66915">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66915">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66915">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66915">
                                            <p:txEl>
                                              <p:pRg st="2" end="2"/>
                                            </p:txEl>
                                          </p:spTgt>
                                        </p:tgtEl>
                                      </p:cBhvr>
                                      <p:to x="100000" y="60000"/>
                                    </p:animScale>
                                    <p:animScale>
                                      <p:cBhvr>
                                        <p:cTn id="48" dur="166" decel="50000">
                                          <p:stCondLst>
                                            <p:cond delay="676"/>
                                          </p:stCondLst>
                                        </p:cTn>
                                        <p:tgtEl>
                                          <p:spTgt spid="166915">
                                            <p:txEl>
                                              <p:pRg st="2" end="2"/>
                                            </p:txEl>
                                          </p:spTgt>
                                        </p:tgtEl>
                                      </p:cBhvr>
                                      <p:to x="100000" y="100000"/>
                                    </p:animScale>
                                    <p:animScale>
                                      <p:cBhvr>
                                        <p:cTn id="49" dur="26">
                                          <p:stCondLst>
                                            <p:cond delay="1312"/>
                                          </p:stCondLst>
                                        </p:cTn>
                                        <p:tgtEl>
                                          <p:spTgt spid="166915">
                                            <p:txEl>
                                              <p:pRg st="2" end="2"/>
                                            </p:txEl>
                                          </p:spTgt>
                                        </p:tgtEl>
                                      </p:cBhvr>
                                      <p:to x="100000" y="80000"/>
                                    </p:animScale>
                                    <p:animScale>
                                      <p:cBhvr>
                                        <p:cTn id="50" dur="166" decel="50000">
                                          <p:stCondLst>
                                            <p:cond delay="1338"/>
                                          </p:stCondLst>
                                        </p:cTn>
                                        <p:tgtEl>
                                          <p:spTgt spid="166915">
                                            <p:txEl>
                                              <p:pRg st="2" end="2"/>
                                            </p:txEl>
                                          </p:spTgt>
                                        </p:tgtEl>
                                      </p:cBhvr>
                                      <p:to x="100000" y="100000"/>
                                    </p:animScale>
                                    <p:animScale>
                                      <p:cBhvr>
                                        <p:cTn id="51" dur="26">
                                          <p:stCondLst>
                                            <p:cond delay="1642"/>
                                          </p:stCondLst>
                                        </p:cTn>
                                        <p:tgtEl>
                                          <p:spTgt spid="166915">
                                            <p:txEl>
                                              <p:pRg st="2" end="2"/>
                                            </p:txEl>
                                          </p:spTgt>
                                        </p:tgtEl>
                                      </p:cBhvr>
                                      <p:to x="100000" y="90000"/>
                                    </p:animScale>
                                    <p:animScale>
                                      <p:cBhvr>
                                        <p:cTn id="52" dur="166" decel="50000">
                                          <p:stCondLst>
                                            <p:cond delay="1668"/>
                                          </p:stCondLst>
                                        </p:cTn>
                                        <p:tgtEl>
                                          <p:spTgt spid="166915">
                                            <p:txEl>
                                              <p:pRg st="2" end="2"/>
                                            </p:txEl>
                                          </p:spTgt>
                                        </p:tgtEl>
                                      </p:cBhvr>
                                      <p:to x="100000" y="100000"/>
                                    </p:animScale>
                                    <p:animScale>
                                      <p:cBhvr>
                                        <p:cTn id="53" dur="26">
                                          <p:stCondLst>
                                            <p:cond delay="1808"/>
                                          </p:stCondLst>
                                        </p:cTn>
                                        <p:tgtEl>
                                          <p:spTgt spid="166915">
                                            <p:txEl>
                                              <p:pRg st="2" end="2"/>
                                            </p:txEl>
                                          </p:spTgt>
                                        </p:tgtEl>
                                      </p:cBhvr>
                                      <p:to x="100000" y="95000"/>
                                    </p:animScale>
                                    <p:animScale>
                                      <p:cBhvr>
                                        <p:cTn id="54" dur="166" decel="50000">
                                          <p:stCondLst>
                                            <p:cond delay="1834"/>
                                          </p:stCondLst>
                                        </p:cTn>
                                        <p:tgtEl>
                                          <p:spTgt spid="166915">
                                            <p:txEl>
                                              <p:pRg st="2" end="2"/>
                                            </p:txEl>
                                          </p:spTgt>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166915">
                                            <p:txEl>
                                              <p:pRg st="3" end="3"/>
                                            </p:txEl>
                                          </p:spTgt>
                                        </p:tgtEl>
                                        <p:attrNameLst>
                                          <p:attrName>style.visibility</p:attrName>
                                        </p:attrNameLst>
                                      </p:cBhvr>
                                      <p:to>
                                        <p:strVal val="visible"/>
                                      </p:to>
                                    </p:set>
                                    <p:animEffect transition="in" filter="wipe(down)">
                                      <p:cBhvr>
                                        <p:cTn id="57" dur="580">
                                          <p:stCondLst>
                                            <p:cond delay="0"/>
                                          </p:stCondLst>
                                        </p:cTn>
                                        <p:tgtEl>
                                          <p:spTgt spid="166915">
                                            <p:txEl>
                                              <p:pRg st="3" end="3"/>
                                            </p:txEl>
                                          </p:spTgt>
                                        </p:tgtEl>
                                      </p:cBhvr>
                                    </p:animEffect>
                                    <p:anim calcmode="lin" valueType="num">
                                      <p:cBhvr>
                                        <p:cTn id="58" dur="1822" tmFilter="0,0; 0.14,0.36; 0.43,0.73; 0.71,0.91; 1.0,1.0">
                                          <p:stCondLst>
                                            <p:cond delay="0"/>
                                          </p:stCondLst>
                                        </p:cTn>
                                        <p:tgtEl>
                                          <p:spTgt spid="166915">
                                            <p:txEl>
                                              <p:pRg st="3" end="3"/>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66915">
                                            <p:txEl>
                                              <p:pRg st="3" end="3"/>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66915">
                                            <p:txEl>
                                              <p:pRg st="3" end="3"/>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66915">
                                            <p:txEl>
                                              <p:pRg st="3" end="3"/>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66915">
                                            <p:txEl>
                                              <p:pRg st="3" end="3"/>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166915">
                                            <p:txEl>
                                              <p:pRg st="3" end="3"/>
                                            </p:txEl>
                                          </p:spTgt>
                                        </p:tgtEl>
                                      </p:cBhvr>
                                      <p:to x="100000" y="60000"/>
                                    </p:animScale>
                                    <p:animScale>
                                      <p:cBhvr>
                                        <p:cTn id="64" dur="166" decel="50000">
                                          <p:stCondLst>
                                            <p:cond delay="676"/>
                                          </p:stCondLst>
                                        </p:cTn>
                                        <p:tgtEl>
                                          <p:spTgt spid="166915">
                                            <p:txEl>
                                              <p:pRg st="3" end="3"/>
                                            </p:txEl>
                                          </p:spTgt>
                                        </p:tgtEl>
                                      </p:cBhvr>
                                      <p:to x="100000" y="100000"/>
                                    </p:animScale>
                                    <p:animScale>
                                      <p:cBhvr>
                                        <p:cTn id="65" dur="26">
                                          <p:stCondLst>
                                            <p:cond delay="1312"/>
                                          </p:stCondLst>
                                        </p:cTn>
                                        <p:tgtEl>
                                          <p:spTgt spid="166915">
                                            <p:txEl>
                                              <p:pRg st="3" end="3"/>
                                            </p:txEl>
                                          </p:spTgt>
                                        </p:tgtEl>
                                      </p:cBhvr>
                                      <p:to x="100000" y="80000"/>
                                    </p:animScale>
                                    <p:animScale>
                                      <p:cBhvr>
                                        <p:cTn id="66" dur="166" decel="50000">
                                          <p:stCondLst>
                                            <p:cond delay="1338"/>
                                          </p:stCondLst>
                                        </p:cTn>
                                        <p:tgtEl>
                                          <p:spTgt spid="166915">
                                            <p:txEl>
                                              <p:pRg st="3" end="3"/>
                                            </p:txEl>
                                          </p:spTgt>
                                        </p:tgtEl>
                                      </p:cBhvr>
                                      <p:to x="100000" y="100000"/>
                                    </p:animScale>
                                    <p:animScale>
                                      <p:cBhvr>
                                        <p:cTn id="67" dur="26">
                                          <p:stCondLst>
                                            <p:cond delay="1642"/>
                                          </p:stCondLst>
                                        </p:cTn>
                                        <p:tgtEl>
                                          <p:spTgt spid="166915">
                                            <p:txEl>
                                              <p:pRg st="3" end="3"/>
                                            </p:txEl>
                                          </p:spTgt>
                                        </p:tgtEl>
                                      </p:cBhvr>
                                      <p:to x="100000" y="90000"/>
                                    </p:animScale>
                                    <p:animScale>
                                      <p:cBhvr>
                                        <p:cTn id="68" dur="166" decel="50000">
                                          <p:stCondLst>
                                            <p:cond delay="1668"/>
                                          </p:stCondLst>
                                        </p:cTn>
                                        <p:tgtEl>
                                          <p:spTgt spid="166915">
                                            <p:txEl>
                                              <p:pRg st="3" end="3"/>
                                            </p:txEl>
                                          </p:spTgt>
                                        </p:tgtEl>
                                      </p:cBhvr>
                                      <p:to x="100000" y="100000"/>
                                    </p:animScale>
                                    <p:animScale>
                                      <p:cBhvr>
                                        <p:cTn id="69" dur="26">
                                          <p:stCondLst>
                                            <p:cond delay="1808"/>
                                          </p:stCondLst>
                                        </p:cTn>
                                        <p:tgtEl>
                                          <p:spTgt spid="166915">
                                            <p:txEl>
                                              <p:pRg st="3" end="3"/>
                                            </p:txEl>
                                          </p:spTgt>
                                        </p:tgtEl>
                                      </p:cBhvr>
                                      <p:to x="100000" y="95000"/>
                                    </p:animScale>
                                    <p:animScale>
                                      <p:cBhvr>
                                        <p:cTn id="70" dur="166" decel="50000">
                                          <p:stCondLst>
                                            <p:cond delay="1834"/>
                                          </p:stCondLst>
                                        </p:cTn>
                                        <p:tgtEl>
                                          <p:spTgt spid="166915">
                                            <p:txEl>
                                              <p:pRg st="3" end="3"/>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166915">
                                            <p:txEl>
                                              <p:pRg st="4" end="4"/>
                                            </p:txEl>
                                          </p:spTgt>
                                        </p:tgtEl>
                                        <p:attrNameLst>
                                          <p:attrName>style.visibility</p:attrName>
                                        </p:attrNameLst>
                                      </p:cBhvr>
                                      <p:to>
                                        <p:strVal val="visible"/>
                                      </p:to>
                                    </p:set>
                                    <p:animEffect transition="in" filter="wipe(down)">
                                      <p:cBhvr>
                                        <p:cTn id="73" dur="580">
                                          <p:stCondLst>
                                            <p:cond delay="0"/>
                                          </p:stCondLst>
                                        </p:cTn>
                                        <p:tgtEl>
                                          <p:spTgt spid="166915">
                                            <p:txEl>
                                              <p:pRg st="4" end="4"/>
                                            </p:txEl>
                                          </p:spTgt>
                                        </p:tgtEl>
                                      </p:cBhvr>
                                    </p:animEffect>
                                    <p:anim calcmode="lin" valueType="num">
                                      <p:cBhvr>
                                        <p:cTn id="74" dur="1822" tmFilter="0,0; 0.14,0.36; 0.43,0.73; 0.71,0.91; 1.0,1.0">
                                          <p:stCondLst>
                                            <p:cond delay="0"/>
                                          </p:stCondLst>
                                        </p:cTn>
                                        <p:tgtEl>
                                          <p:spTgt spid="166915">
                                            <p:txEl>
                                              <p:pRg st="4" end="4"/>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66915">
                                            <p:txEl>
                                              <p:pRg st="4" end="4"/>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66915">
                                            <p:txEl>
                                              <p:pRg st="4" end="4"/>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66915">
                                            <p:txEl>
                                              <p:pRg st="4" end="4"/>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66915">
                                            <p:txEl>
                                              <p:pRg st="4" end="4"/>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166915">
                                            <p:txEl>
                                              <p:pRg st="4" end="4"/>
                                            </p:txEl>
                                          </p:spTgt>
                                        </p:tgtEl>
                                      </p:cBhvr>
                                      <p:to x="100000" y="60000"/>
                                    </p:animScale>
                                    <p:animScale>
                                      <p:cBhvr>
                                        <p:cTn id="80" dur="166" decel="50000">
                                          <p:stCondLst>
                                            <p:cond delay="676"/>
                                          </p:stCondLst>
                                        </p:cTn>
                                        <p:tgtEl>
                                          <p:spTgt spid="166915">
                                            <p:txEl>
                                              <p:pRg st="4" end="4"/>
                                            </p:txEl>
                                          </p:spTgt>
                                        </p:tgtEl>
                                      </p:cBhvr>
                                      <p:to x="100000" y="100000"/>
                                    </p:animScale>
                                    <p:animScale>
                                      <p:cBhvr>
                                        <p:cTn id="81" dur="26">
                                          <p:stCondLst>
                                            <p:cond delay="1312"/>
                                          </p:stCondLst>
                                        </p:cTn>
                                        <p:tgtEl>
                                          <p:spTgt spid="166915">
                                            <p:txEl>
                                              <p:pRg st="4" end="4"/>
                                            </p:txEl>
                                          </p:spTgt>
                                        </p:tgtEl>
                                      </p:cBhvr>
                                      <p:to x="100000" y="80000"/>
                                    </p:animScale>
                                    <p:animScale>
                                      <p:cBhvr>
                                        <p:cTn id="82" dur="166" decel="50000">
                                          <p:stCondLst>
                                            <p:cond delay="1338"/>
                                          </p:stCondLst>
                                        </p:cTn>
                                        <p:tgtEl>
                                          <p:spTgt spid="166915">
                                            <p:txEl>
                                              <p:pRg st="4" end="4"/>
                                            </p:txEl>
                                          </p:spTgt>
                                        </p:tgtEl>
                                      </p:cBhvr>
                                      <p:to x="100000" y="100000"/>
                                    </p:animScale>
                                    <p:animScale>
                                      <p:cBhvr>
                                        <p:cTn id="83" dur="26">
                                          <p:stCondLst>
                                            <p:cond delay="1642"/>
                                          </p:stCondLst>
                                        </p:cTn>
                                        <p:tgtEl>
                                          <p:spTgt spid="166915">
                                            <p:txEl>
                                              <p:pRg st="4" end="4"/>
                                            </p:txEl>
                                          </p:spTgt>
                                        </p:tgtEl>
                                      </p:cBhvr>
                                      <p:to x="100000" y="90000"/>
                                    </p:animScale>
                                    <p:animScale>
                                      <p:cBhvr>
                                        <p:cTn id="84" dur="166" decel="50000">
                                          <p:stCondLst>
                                            <p:cond delay="1668"/>
                                          </p:stCondLst>
                                        </p:cTn>
                                        <p:tgtEl>
                                          <p:spTgt spid="166915">
                                            <p:txEl>
                                              <p:pRg st="4" end="4"/>
                                            </p:txEl>
                                          </p:spTgt>
                                        </p:tgtEl>
                                      </p:cBhvr>
                                      <p:to x="100000" y="100000"/>
                                    </p:animScale>
                                    <p:animScale>
                                      <p:cBhvr>
                                        <p:cTn id="85" dur="26">
                                          <p:stCondLst>
                                            <p:cond delay="1808"/>
                                          </p:stCondLst>
                                        </p:cTn>
                                        <p:tgtEl>
                                          <p:spTgt spid="166915">
                                            <p:txEl>
                                              <p:pRg st="4" end="4"/>
                                            </p:txEl>
                                          </p:spTgt>
                                        </p:tgtEl>
                                      </p:cBhvr>
                                      <p:to x="100000" y="95000"/>
                                    </p:animScale>
                                    <p:animScale>
                                      <p:cBhvr>
                                        <p:cTn id="86" dur="166" decel="50000">
                                          <p:stCondLst>
                                            <p:cond delay="1834"/>
                                          </p:stCondLst>
                                        </p:cTn>
                                        <p:tgtEl>
                                          <p:spTgt spid="166915">
                                            <p:txEl>
                                              <p:pRg st="4" end="4"/>
                                            </p:txEl>
                                          </p:spTgt>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166915">
                                            <p:txEl>
                                              <p:pRg st="5" end="5"/>
                                            </p:txEl>
                                          </p:spTgt>
                                        </p:tgtEl>
                                        <p:attrNameLst>
                                          <p:attrName>style.visibility</p:attrName>
                                        </p:attrNameLst>
                                      </p:cBhvr>
                                      <p:to>
                                        <p:strVal val="visible"/>
                                      </p:to>
                                    </p:set>
                                    <p:animEffect transition="in" filter="wipe(down)">
                                      <p:cBhvr>
                                        <p:cTn id="89" dur="580">
                                          <p:stCondLst>
                                            <p:cond delay="0"/>
                                          </p:stCondLst>
                                        </p:cTn>
                                        <p:tgtEl>
                                          <p:spTgt spid="166915">
                                            <p:txEl>
                                              <p:pRg st="5" end="5"/>
                                            </p:txEl>
                                          </p:spTgt>
                                        </p:tgtEl>
                                      </p:cBhvr>
                                    </p:animEffect>
                                    <p:anim calcmode="lin" valueType="num">
                                      <p:cBhvr>
                                        <p:cTn id="90" dur="1822" tmFilter="0,0; 0.14,0.36; 0.43,0.73; 0.71,0.91; 1.0,1.0">
                                          <p:stCondLst>
                                            <p:cond delay="0"/>
                                          </p:stCondLst>
                                        </p:cTn>
                                        <p:tgtEl>
                                          <p:spTgt spid="166915">
                                            <p:txEl>
                                              <p:pRg st="5" end="5"/>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66915">
                                            <p:txEl>
                                              <p:pRg st="5" end="5"/>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66915">
                                            <p:txEl>
                                              <p:pRg st="5" end="5"/>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66915">
                                            <p:txEl>
                                              <p:pRg st="5" end="5"/>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66915">
                                            <p:txEl>
                                              <p:pRg st="5" end="5"/>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166915">
                                            <p:txEl>
                                              <p:pRg st="5" end="5"/>
                                            </p:txEl>
                                          </p:spTgt>
                                        </p:tgtEl>
                                      </p:cBhvr>
                                      <p:to x="100000" y="60000"/>
                                    </p:animScale>
                                    <p:animScale>
                                      <p:cBhvr>
                                        <p:cTn id="96" dur="166" decel="50000">
                                          <p:stCondLst>
                                            <p:cond delay="676"/>
                                          </p:stCondLst>
                                        </p:cTn>
                                        <p:tgtEl>
                                          <p:spTgt spid="166915">
                                            <p:txEl>
                                              <p:pRg st="5" end="5"/>
                                            </p:txEl>
                                          </p:spTgt>
                                        </p:tgtEl>
                                      </p:cBhvr>
                                      <p:to x="100000" y="100000"/>
                                    </p:animScale>
                                    <p:animScale>
                                      <p:cBhvr>
                                        <p:cTn id="97" dur="26">
                                          <p:stCondLst>
                                            <p:cond delay="1312"/>
                                          </p:stCondLst>
                                        </p:cTn>
                                        <p:tgtEl>
                                          <p:spTgt spid="166915">
                                            <p:txEl>
                                              <p:pRg st="5" end="5"/>
                                            </p:txEl>
                                          </p:spTgt>
                                        </p:tgtEl>
                                      </p:cBhvr>
                                      <p:to x="100000" y="80000"/>
                                    </p:animScale>
                                    <p:animScale>
                                      <p:cBhvr>
                                        <p:cTn id="98" dur="166" decel="50000">
                                          <p:stCondLst>
                                            <p:cond delay="1338"/>
                                          </p:stCondLst>
                                        </p:cTn>
                                        <p:tgtEl>
                                          <p:spTgt spid="166915">
                                            <p:txEl>
                                              <p:pRg st="5" end="5"/>
                                            </p:txEl>
                                          </p:spTgt>
                                        </p:tgtEl>
                                      </p:cBhvr>
                                      <p:to x="100000" y="100000"/>
                                    </p:animScale>
                                    <p:animScale>
                                      <p:cBhvr>
                                        <p:cTn id="99" dur="26">
                                          <p:stCondLst>
                                            <p:cond delay="1642"/>
                                          </p:stCondLst>
                                        </p:cTn>
                                        <p:tgtEl>
                                          <p:spTgt spid="166915">
                                            <p:txEl>
                                              <p:pRg st="5" end="5"/>
                                            </p:txEl>
                                          </p:spTgt>
                                        </p:tgtEl>
                                      </p:cBhvr>
                                      <p:to x="100000" y="90000"/>
                                    </p:animScale>
                                    <p:animScale>
                                      <p:cBhvr>
                                        <p:cTn id="100" dur="166" decel="50000">
                                          <p:stCondLst>
                                            <p:cond delay="1668"/>
                                          </p:stCondLst>
                                        </p:cTn>
                                        <p:tgtEl>
                                          <p:spTgt spid="166915">
                                            <p:txEl>
                                              <p:pRg st="5" end="5"/>
                                            </p:txEl>
                                          </p:spTgt>
                                        </p:tgtEl>
                                      </p:cBhvr>
                                      <p:to x="100000" y="100000"/>
                                    </p:animScale>
                                    <p:animScale>
                                      <p:cBhvr>
                                        <p:cTn id="101" dur="26">
                                          <p:stCondLst>
                                            <p:cond delay="1808"/>
                                          </p:stCondLst>
                                        </p:cTn>
                                        <p:tgtEl>
                                          <p:spTgt spid="166915">
                                            <p:txEl>
                                              <p:pRg st="5" end="5"/>
                                            </p:txEl>
                                          </p:spTgt>
                                        </p:tgtEl>
                                      </p:cBhvr>
                                      <p:to x="100000" y="95000"/>
                                    </p:animScale>
                                    <p:animScale>
                                      <p:cBhvr>
                                        <p:cTn id="102" dur="166" decel="50000">
                                          <p:stCondLst>
                                            <p:cond delay="1834"/>
                                          </p:stCondLst>
                                        </p:cTn>
                                        <p:tgtEl>
                                          <p:spTgt spid="166915">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00" y="693296"/>
            <a:ext cx="6936094" cy="1016971"/>
          </a:xfrm>
        </p:spPr>
        <p:txBody>
          <a:bodyPr>
            <a:normAutofit/>
          </a:bodyPr>
          <a:lstStyle/>
          <a:p>
            <a:r>
              <a:rPr lang="en-GB" dirty="0" smtClean="0"/>
              <a:t>Questions to Ask Yourself </a:t>
            </a:r>
            <a:r>
              <a:rPr lang="pl-PL" dirty="0" smtClean="0"/>
              <a:t/>
            </a:r>
            <a:br>
              <a:rPr lang="pl-PL" dirty="0" smtClean="0"/>
            </a:br>
            <a:r>
              <a:rPr lang="en-GB" dirty="0" smtClean="0"/>
              <a:t>When </a:t>
            </a:r>
            <a:r>
              <a:rPr lang="pl-PL" dirty="0"/>
              <a:t> </a:t>
            </a:r>
            <a:r>
              <a:rPr lang="en-GB" dirty="0" smtClean="0"/>
              <a:t>Choosing:</a:t>
            </a:r>
            <a:endParaRPr lang="en-GB" dirty="0"/>
          </a:p>
        </p:txBody>
      </p:sp>
      <p:sp>
        <p:nvSpPr>
          <p:cNvPr id="3" name="Content Placeholder 2"/>
          <p:cNvSpPr>
            <a:spLocks noGrp="1"/>
          </p:cNvSpPr>
          <p:nvPr>
            <p:ph idx="1"/>
          </p:nvPr>
        </p:nvSpPr>
        <p:spPr/>
        <p:txBody>
          <a:bodyPr/>
          <a:lstStyle/>
          <a:p>
            <a:pPr>
              <a:spcBef>
                <a:spcPts val="600"/>
              </a:spcBef>
              <a:spcAft>
                <a:spcPts val="600"/>
              </a:spcAft>
              <a:buFont typeface="Arial" pitchFamily="34" charset="0"/>
              <a:buChar char="•"/>
            </a:pPr>
            <a:r>
              <a:rPr lang="en-GB" dirty="0" smtClean="0">
                <a:solidFill>
                  <a:srgbClr val="002147"/>
                </a:solidFill>
              </a:rPr>
              <a:t>What </a:t>
            </a:r>
            <a:r>
              <a:rPr lang="en-GB" dirty="0">
                <a:solidFill>
                  <a:srgbClr val="002147"/>
                </a:solidFill>
              </a:rPr>
              <a:t>are your most important factors when choosing a journal?</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Which resources do you use to research the journals you publish in?</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Which rankings do you use? How important are they?</a:t>
            </a:r>
            <a:endParaRPr lang="en-US" dirty="0">
              <a:solidFill>
                <a:srgbClr val="002147"/>
              </a:solidFill>
            </a:endParaRPr>
          </a:p>
          <a:p>
            <a:pPr>
              <a:spcBef>
                <a:spcPts val="600"/>
              </a:spcBef>
              <a:spcAft>
                <a:spcPts val="600"/>
              </a:spcAft>
              <a:buFont typeface="Arial" pitchFamily="34" charset="0"/>
              <a:buChar char="•"/>
            </a:pPr>
            <a:r>
              <a:rPr lang="en-GB" dirty="0">
                <a:solidFill>
                  <a:srgbClr val="002147"/>
                </a:solidFill>
              </a:rPr>
              <a:t>Who do you ask for advice?</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What is the best journal in your field? Why?</a:t>
            </a:r>
            <a:r>
              <a:rPr lang="en-US" dirty="0">
                <a:solidFill>
                  <a:srgbClr val="002147"/>
                </a:solidFill>
              </a:rPr>
              <a:t> </a:t>
            </a:r>
          </a:p>
        </p:txBody>
      </p:sp>
    </p:spTree>
    <p:extLst>
      <p:ext uri="{BB962C8B-B14F-4D97-AF65-F5344CB8AC3E}">
        <p14:creationId xmlns:p14="http://schemas.microsoft.com/office/powerpoint/2010/main" val="12367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wipe(down)">
                                      <p:cBhvr>
                                        <p:cTn id="55" dur="580">
                                          <p:stCondLst>
                                            <p:cond delay="0"/>
                                          </p:stCondLst>
                                        </p:cTn>
                                        <p:tgtEl>
                                          <p:spTgt spid="3">
                                            <p:txEl>
                                              <p:pRg st="3" end="3"/>
                                            </p:txEl>
                                          </p:spTgt>
                                        </p:tgtEl>
                                      </p:cBhvr>
                                    </p:animEffect>
                                    <p:anim calcmode="lin" valueType="num">
                                      <p:cBhvr>
                                        <p:cTn id="5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3" end="3"/>
                                            </p:txEl>
                                          </p:spTgt>
                                        </p:tgtEl>
                                      </p:cBhvr>
                                      <p:to x="100000" y="60000"/>
                                    </p:animScale>
                                    <p:animScale>
                                      <p:cBhvr>
                                        <p:cTn id="62" dur="166" decel="50000">
                                          <p:stCondLst>
                                            <p:cond delay="676"/>
                                          </p:stCondLst>
                                        </p:cTn>
                                        <p:tgtEl>
                                          <p:spTgt spid="3">
                                            <p:txEl>
                                              <p:pRg st="3" end="3"/>
                                            </p:txEl>
                                          </p:spTgt>
                                        </p:tgtEl>
                                      </p:cBhvr>
                                      <p:to x="100000" y="100000"/>
                                    </p:animScale>
                                    <p:animScale>
                                      <p:cBhvr>
                                        <p:cTn id="63" dur="26">
                                          <p:stCondLst>
                                            <p:cond delay="1312"/>
                                          </p:stCondLst>
                                        </p:cTn>
                                        <p:tgtEl>
                                          <p:spTgt spid="3">
                                            <p:txEl>
                                              <p:pRg st="3" end="3"/>
                                            </p:txEl>
                                          </p:spTgt>
                                        </p:tgtEl>
                                      </p:cBhvr>
                                      <p:to x="100000" y="80000"/>
                                    </p:animScale>
                                    <p:animScale>
                                      <p:cBhvr>
                                        <p:cTn id="64" dur="166" decel="50000">
                                          <p:stCondLst>
                                            <p:cond delay="1338"/>
                                          </p:stCondLst>
                                        </p:cTn>
                                        <p:tgtEl>
                                          <p:spTgt spid="3">
                                            <p:txEl>
                                              <p:pRg st="3" end="3"/>
                                            </p:txEl>
                                          </p:spTgt>
                                        </p:tgtEl>
                                      </p:cBhvr>
                                      <p:to x="100000" y="100000"/>
                                    </p:animScale>
                                    <p:animScale>
                                      <p:cBhvr>
                                        <p:cTn id="65" dur="26">
                                          <p:stCondLst>
                                            <p:cond delay="1642"/>
                                          </p:stCondLst>
                                        </p:cTn>
                                        <p:tgtEl>
                                          <p:spTgt spid="3">
                                            <p:txEl>
                                              <p:pRg st="3" end="3"/>
                                            </p:txEl>
                                          </p:spTgt>
                                        </p:tgtEl>
                                      </p:cBhvr>
                                      <p:to x="100000" y="90000"/>
                                    </p:animScale>
                                    <p:animScale>
                                      <p:cBhvr>
                                        <p:cTn id="66" dur="166" decel="50000">
                                          <p:stCondLst>
                                            <p:cond delay="1668"/>
                                          </p:stCondLst>
                                        </p:cTn>
                                        <p:tgtEl>
                                          <p:spTgt spid="3">
                                            <p:txEl>
                                              <p:pRg st="3" end="3"/>
                                            </p:txEl>
                                          </p:spTgt>
                                        </p:tgtEl>
                                      </p:cBhvr>
                                      <p:to x="100000" y="100000"/>
                                    </p:animScale>
                                    <p:animScale>
                                      <p:cBhvr>
                                        <p:cTn id="67" dur="26">
                                          <p:stCondLst>
                                            <p:cond delay="1808"/>
                                          </p:stCondLst>
                                        </p:cTn>
                                        <p:tgtEl>
                                          <p:spTgt spid="3">
                                            <p:txEl>
                                              <p:pRg st="3" end="3"/>
                                            </p:txEl>
                                          </p:spTgt>
                                        </p:tgtEl>
                                      </p:cBhvr>
                                      <p:to x="100000" y="95000"/>
                                    </p:animScale>
                                    <p:animScale>
                                      <p:cBhvr>
                                        <p:cTn id="68" dur="166" decel="50000">
                                          <p:stCondLst>
                                            <p:cond delay="1834"/>
                                          </p:stCondLst>
                                        </p:cTn>
                                        <p:tgtEl>
                                          <p:spTgt spid="3">
                                            <p:txEl>
                                              <p:pRg st="3" end="3"/>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wipe(down)">
                                      <p:cBhvr>
                                        <p:cTn id="71" dur="580">
                                          <p:stCondLst>
                                            <p:cond delay="0"/>
                                          </p:stCondLst>
                                        </p:cTn>
                                        <p:tgtEl>
                                          <p:spTgt spid="3">
                                            <p:txEl>
                                              <p:pRg st="4" end="4"/>
                                            </p:txEl>
                                          </p:spTgt>
                                        </p:tgtEl>
                                      </p:cBhvr>
                                    </p:animEffect>
                                    <p:anim calcmode="lin" valueType="num">
                                      <p:cBhvr>
                                        <p:cTn id="7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4" end="4"/>
                                            </p:txEl>
                                          </p:spTgt>
                                        </p:tgtEl>
                                      </p:cBhvr>
                                      <p:to x="100000" y="60000"/>
                                    </p:animScale>
                                    <p:animScale>
                                      <p:cBhvr>
                                        <p:cTn id="78" dur="166" decel="50000">
                                          <p:stCondLst>
                                            <p:cond delay="676"/>
                                          </p:stCondLst>
                                        </p:cTn>
                                        <p:tgtEl>
                                          <p:spTgt spid="3">
                                            <p:txEl>
                                              <p:pRg st="4" end="4"/>
                                            </p:txEl>
                                          </p:spTgt>
                                        </p:tgtEl>
                                      </p:cBhvr>
                                      <p:to x="100000" y="100000"/>
                                    </p:animScale>
                                    <p:animScale>
                                      <p:cBhvr>
                                        <p:cTn id="79" dur="26">
                                          <p:stCondLst>
                                            <p:cond delay="1312"/>
                                          </p:stCondLst>
                                        </p:cTn>
                                        <p:tgtEl>
                                          <p:spTgt spid="3">
                                            <p:txEl>
                                              <p:pRg st="4" end="4"/>
                                            </p:txEl>
                                          </p:spTgt>
                                        </p:tgtEl>
                                      </p:cBhvr>
                                      <p:to x="100000" y="80000"/>
                                    </p:animScale>
                                    <p:animScale>
                                      <p:cBhvr>
                                        <p:cTn id="80" dur="166" decel="50000">
                                          <p:stCondLst>
                                            <p:cond delay="1338"/>
                                          </p:stCondLst>
                                        </p:cTn>
                                        <p:tgtEl>
                                          <p:spTgt spid="3">
                                            <p:txEl>
                                              <p:pRg st="4" end="4"/>
                                            </p:txEl>
                                          </p:spTgt>
                                        </p:tgtEl>
                                      </p:cBhvr>
                                      <p:to x="100000" y="100000"/>
                                    </p:animScale>
                                    <p:animScale>
                                      <p:cBhvr>
                                        <p:cTn id="81" dur="26">
                                          <p:stCondLst>
                                            <p:cond delay="1642"/>
                                          </p:stCondLst>
                                        </p:cTn>
                                        <p:tgtEl>
                                          <p:spTgt spid="3">
                                            <p:txEl>
                                              <p:pRg st="4" end="4"/>
                                            </p:txEl>
                                          </p:spTgt>
                                        </p:tgtEl>
                                      </p:cBhvr>
                                      <p:to x="100000" y="90000"/>
                                    </p:animScale>
                                    <p:animScale>
                                      <p:cBhvr>
                                        <p:cTn id="82" dur="166" decel="50000">
                                          <p:stCondLst>
                                            <p:cond delay="1668"/>
                                          </p:stCondLst>
                                        </p:cTn>
                                        <p:tgtEl>
                                          <p:spTgt spid="3">
                                            <p:txEl>
                                              <p:pRg st="4" end="4"/>
                                            </p:txEl>
                                          </p:spTgt>
                                        </p:tgtEl>
                                      </p:cBhvr>
                                      <p:to x="100000" y="100000"/>
                                    </p:animScale>
                                    <p:animScale>
                                      <p:cBhvr>
                                        <p:cTn id="83" dur="26">
                                          <p:stCondLst>
                                            <p:cond delay="1808"/>
                                          </p:stCondLst>
                                        </p:cTn>
                                        <p:tgtEl>
                                          <p:spTgt spid="3">
                                            <p:txEl>
                                              <p:pRg st="4" end="4"/>
                                            </p:txEl>
                                          </p:spTgt>
                                        </p:tgtEl>
                                      </p:cBhvr>
                                      <p:to x="100000" y="95000"/>
                                    </p:animScale>
                                    <p:animScale>
                                      <p:cBhvr>
                                        <p:cTn id="84"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2"/>
          <p:cNvSpPr>
            <a:spLocks noGrp="1"/>
          </p:cNvSpPr>
          <p:nvPr>
            <p:ph type="title"/>
          </p:nvPr>
        </p:nvSpPr>
        <p:spPr/>
        <p:txBody>
          <a:bodyPr/>
          <a:lstStyle/>
          <a:p>
            <a:pPr eaLnBrk="1" hangingPunct="1"/>
            <a:r>
              <a:rPr lang="en-GB" dirty="0" smtClean="0">
                <a:ea typeface="ＭＳ Ｐゴシック" pitchFamily="34" charset="-128"/>
              </a:rPr>
              <a:t>Oxford University Press (OUP)	</a:t>
            </a:r>
          </a:p>
        </p:txBody>
      </p:sp>
      <p:sp>
        <p:nvSpPr>
          <p:cNvPr id="196611" name="Slide Number Placeholder 4"/>
          <p:cNvSpPr>
            <a:spLocks noGrp="1"/>
          </p:cNvSpPr>
          <p:nvPr>
            <p:ph type="sldNum" sz="quarter" idx="4294967295"/>
          </p:nvPr>
        </p:nvSpPr>
        <p:spPr bwMode="auto">
          <a:xfrm>
            <a:off x="287338" y="6391275"/>
            <a:ext cx="344487"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fld id="{C482E48B-2593-4AD1-979C-1C177F4937F5}" type="slidenum">
              <a:rPr lang="en-US" smtClean="0">
                <a:solidFill>
                  <a:srgbClr val="898C94"/>
                </a:solidFill>
                <a:ea typeface="ＭＳ Ｐゴシック" pitchFamily="34" charset="-128"/>
              </a:rPr>
              <a:pPr eaLnBrk="1" hangingPunct="1"/>
              <a:t>5</a:t>
            </a:fld>
            <a:endParaRPr lang="en-US" dirty="0" smtClean="0">
              <a:solidFill>
                <a:srgbClr val="898C94"/>
              </a:solidFill>
              <a:ea typeface="ＭＳ Ｐゴシック" pitchFamily="34" charset="-128"/>
            </a:endParaRPr>
          </a:p>
        </p:txBody>
      </p:sp>
      <p:sp>
        <p:nvSpPr>
          <p:cNvPr id="6" name="Text Placeholder 5"/>
          <p:cNvSpPr>
            <a:spLocks noGrp="1"/>
          </p:cNvSpPr>
          <p:nvPr>
            <p:ph type="body" sz="quarter" idx="12"/>
          </p:nvPr>
        </p:nvSpPr>
        <p:spPr>
          <a:xfrm>
            <a:off x="287338" y="1270000"/>
            <a:ext cx="6937375" cy="485775"/>
          </a:xfrm>
        </p:spPr>
        <p:txBody>
          <a:bodyPr/>
          <a:lstStyle/>
          <a:p>
            <a:pPr eaLnBrk="1" hangingPunct="1">
              <a:spcBef>
                <a:spcPct val="0"/>
              </a:spcBef>
              <a:defRPr/>
            </a:pPr>
            <a:r>
              <a:rPr lang="en-GB" dirty="0" smtClean="0"/>
              <a:t>Our mission</a:t>
            </a:r>
            <a:endParaRPr lang="en-GB" dirty="0"/>
          </a:p>
          <a:p>
            <a:pPr eaLnBrk="1" hangingPunct="1">
              <a:spcBef>
                <a:spcPct val="0"/>
              </a:spcBef>
              <a:defRPr/>
            </a:pPr>
            <a:endParaRPr lang="en-GB" dirty="0" smtClean="0"/>
          </a:p>
        </p:txBody>
      </p:sp>
      <p:sp>
        <p:nvSpPr>
          <p:cNvPr id="196613" name="TextBox 1"/>
          <p:cNvSpPr txBox="1">
            <a:spLocks noChangeArrowheads="1"/>
          </p:cNvSpPr>
          <p:nvPr/>
        </p:nvSpPr>
        <p:spPr bwMode="auto">
          <a:xfrm>
            <a:off x="3184525" y="6021388"/>
            <a:ext cx="163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GB" dirty="0">
                <a:solidFill>
                  <a:srgbClr val="FFFFFF"/>
                </a:solidFill>
                <a:ea typeface="ＭＳ Ｐゴシック" pitchFamily="34" charset="-128"/>
              </a:rPr>
              <a:t>John Fell</a:t>
            </a:r>
          </a:p>
        </p:txBody>
      </p:sp>
      <p:sp>
        <p:nvSpPr>
          <p:cNvPr id="196614" name="Footer Placeholder 3"/>
          <p:cNvSpPr txBox="1">
            <a:spLocks noGrp="1"/>
          </p:cNvSpPr>
          <p:nvPr/>
        </p:nvSpPr>
        <p:spPr bwMode="auto">
          <a:xfrm>
            <a:off x="530225" y="6494463"/>
            <a:ext cx="8135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1100" b="1" dirty="0">
                <a:solidFill>
                  <a:srgbClr val="002147"/>
                </a:solidFill>
                <a:ea typeface="ＭＳ Ｐゴシック" pitchFamily="34" charset="-128"/>
              </a:rPr>
              <a:t>Clarendon Presentation—Tim Barton (November 2011)</a:t>
            </a:r>
          </a:p>
        </p:txBody>
      </p:sp>
      <p:pic>
        <p:nvPicPr>
          <p:cNvPr id="196615" name="Picture 7" descr="Oxford University 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9300"/>
            <a:ext cx="91440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6" name="Rectangle 3"/>
          <p:cNvSpPr>
            <a:spLocks noGrp="1" noChangeArrowheads="1"/>
          </p:cNvSpPr>
          <p:nvPr>
            <p:ph type="body" sz="half" idx="4294967295"/>
          </p:nvPr>
        </p:nvSpPr>
        <p:spPr>
          <a:xfrm>
            <a:off x="142875" y="2059694"/>
            <a:ext cx="8856663" cy="1020762"/>
          </a:xfrm>
        </p:spPr>
        <p:txBody>
          <a:bodyPr>
            <a:normAutofit/>
          </a:bodyPr>
          <a:lstStyle/>
          <a:p>
            <a:pPr algn="ctr" eaLnBrk="1" hangingPunct="1">
              <a:buFont typeface="Wingdings" pitchFamily="2" charset="2"/>
              <a:buNone/>
            </a:pPr>
            <a:r>
              <a:rPr lang="en-GB" sz="2000" b="1" cap="small" dirty="0" smtClean="0">
                <a:solidFill>
                  <a:schemeClr val="bg1"/>
                </a:solidFill>
                <a:ea typeface="ＭＳ Ｐゴシック" pitchFamily="34" charset="-128"/>
              </a:rPr>
              <a:t>Oxford University Press is a department of the University of Oxford.  It furthers the University's objective of excellence in research, scholarship, and education  by publishing worldwide. </a:t>
            </a:r>
          </a:p>
          <a:p>
            <a:pPr eaLnBrk="1" hangingPunct="1">
              <a:buFont typeface="Wingdings" pitchFamily="2" charset="2"/>
              <a:buNone/>
            </a:pPr>
            <a:endParaRPr lang="en-GB" sz="1800" b="1" dirty="0" smtClean="0">
              <a:solidFill>
                <a:schemeClr val="bg1"/>
              </a:solidFill>
              <a:ea typeface="ＭＳ Ｐゴシック" pitchFamily="34" charset="-128"/>
            </a:endParaRPr>
          </a:p>
        </p:txBody>
      </p:sp>
    </p:spTree>
    <p:extLst>
      <p:ext uri="{BB962C8B-B14F-4D97-AF65-F5344CB8AC3E}">
        <p14:creationId xmlns:p14="http://schemas.microsoft.com/office/powerpoint/2010/main" val="15263568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78784"/>
            <a:ext cx="8229600" cy="555749"/>
          </a:xfrm>
        </p:spPr>
        <p:txBody>
          <a:bodyPr>
            <a:normAutofit/>
          </a:bodyPr>
          <a:lstStyle/>
          <a:p>
            <a:r>
              <a:rPr lang="en-GB" sz="2800" dirty="0" smtClean="0">
                <a:latin typeface="+mn-lt"/>
                <a:cs typeface="Aharoni" pitchFamily="2" charset="-79"/>
              </a:rPr>
              <a:t>PROCESS!!!!!</a:t>
            </a:r>
            <a:endParaRPr lang="en-GB" sz="2800" dirty="0">
              <a:latin typeface="+mn-lt"/>
              <a:cs typeface="Aharoni" pitchFamily="2" charset="-79"/>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3902" y="4094004"/>
            <a:ext cx="6038850" cy="2428875"/>
          </a:xfrm>
        </p:spPr>
      </p:pic>
      <p:sp>
        <p:nvSpPr>
          <p:cNvPr id="7" name="TextBox 6"/>
          <p:cNvSpPr txBox="1"/>
          <p:nvPr/>
        </p:nvSpPr>
        <p:spPr>
          <a:xfrm rot="21030850">
            <a:off x="287264" y="2743344"/>
            <a:ext cx="8279354" cy="523220"/>
          </a:xfrm>
          <a:prstGeom prst="rect">
            <a:avLst/>
          </a:prstGeom>
          <a:noFill/>
        </p:spPr>
        <p:txBody>
          <a:bodyPr wrap="square" rtlCol="0">
            <a:spAutoFit/>
          </a:bodyPr>
          <a:lstStyle/>
          <a:p>
            <a:r>
              <a:rPr lang="en-GB" sz="2800" dirty="0" smtClean="0">
                <a:solidFill>
                  <a:srgbClr val="FF0000"/>
                </a:solidFill>
                <a:latin typeface="Aharoni" pitchFamily="2" charset="-79"/>
                <a:cs typeface="Aharoni" pitchFamily="2" charset="-79"/>
              </a:rPr>
              <a:t>Putting A and B together to build up your work</a:t>
            </a:r>
            <a:endParaRPr lang="en-GB" sz="2800" dirty="0">
              <a:solidFill>
                <a:srgbClr val="FF0000"/>
              </a:solidFill>
              <a:latin typeface="Aharoni" pitchFamily="2" charset="-79"/>
              <a:cs typeface="Aharoni" pitchFamily="2" charset="-79"/>
            </a:endParaRPr>
          </a:p>
        </p:txBody>
      </p:sp>
    </p:spTree>
    <p:extLst>
      <p:ext uri="{BB962C8B-B14F-4D97-AF65-F5344CB8AC3E}">
        <p14:creationId xmlns:p14="http://schemas.microsoft.com/office/powerpoint/2010/main" val="36374382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3163" y="2835424"/>
            <a:ext cx="6493165" cy="1738938"/>
          </a:xfrm>
          <a:prstGeom prst="rect">
            <a:avLst/>
          </a:prstGeom>
        </p:spPr>
        <p:txBody>
          <a:bodyPr wrap="square">
            <a:spAutoFit/>
          </a:bodyPr>
          <a:lstStyle/>
          <a:p>
            <a:r>
              <a:rPr lang="en-GB" sz="4800" dirty="0">
                <a:solidFill>
                  <a:srgbClr val="002147"/>
                </a:solidFill>
              </a:rPr>
              <a:t>Surviving peer </a:t>
            </a:r>
            <a:r>
              <a:rPr lang="en-GB" sz="4800" dirty="0" smtClean="0">
                <a:solidFill>
                  <a:srgbClr val="002147"/>
                </a:solidFill>
              </a:rPr>
              <a:t>review</a:t>
            </a:r>
            <a:endParaRPr lang="pl-PL" sz="4800" dirty="0" smtClean="0">
              <a:solidFill>
                <a:srgbClr val="002147"/>
              </a:solidFill>
            </a:endParaRPr>
          </a:p>
          <a:p>
            <a:endParaRPr lang="pl-PL" sz="4800" dirty="0">
              <a:solidFill>
                <a:srgbClr val="002147"/>
              </a:solidFill>
            </a:endParaRPr>
          </a:p>
          <a:p>
            <a:pPr algn="ctr"/>
            <a:r>
              <a:rPr lang="pl-PL" sz="1100" dirty="0" smtClean="0">
                <a:solidFill>
                  <a:srgbClr val="002147"/>
                </a:solidFill>
              </a:rPr>
              <a:t>Not always straight forward proccess</a:t>
            </a:r>
            <a:endParaRPr lang="en-GB" sz="1100" dirty="0">
              <a:solidFill>
                <a:srgbClr val="002147"/>
              </a:solidFill>
            </a:endParaRPr>
          </a:p>
        </p:txBody>
      </p:sp>
    </p:spTree>
    <p:extLst>
      <p:ext uri="{BB962C8B-B14F-4D97-AF65-F5344CB8AC3E}">
        <p14:creationId xmlns:p14="http://schemas.microsoft.com/office/powerpoint/2010/main" val="1161271976"/>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GB"/>
              <a:t>Research is all about peer review</a:t>
            </a:r>
            <a:endParaRPr lang="en-US"/>
          </a:p>
        </p:txBody>
      </p:sp>
      <p:sp>
        <p:nvSpPr>
          <p:cNvPr id="215043" name="Rectangle 3"/>
          <p:cNvSpPr>
            <a:spLocks noGrp="1" noChangeArrowheads="1"/>
          </p:cNvSpPr>
          <p:nvPr>
            <p:ph type="body" idx="1"/>
          </p:nvPr>
        </p:nvSpPr>
        <p:spPr>
          <a:xfrm>
            <a:off x="5364163" y="2170113"/>
            <a:ext cx="3600450" cy="4379912"/>
          </a:xfrm>
        </p:spPr>
        <p:txBody>
          <a:bodyPr/>
          <a:lstStyle/>
          <a:p>
            <a:pPr marL="552450" indent="-552450">
              <a:buFontTx/>
              <a:buAutoNum type="arabicPeriod"/>
            </a:pPr>
            <a:r>
              <a:rPr lang="en-GB"/>
              <a:t>You need to avoid a desk reject</a:t>
            </a:r>
          </a:p>
          <a:p>
            <a:pPr marL="552450" indent="-552450">
              <a:buFontTx/>
              <a:buAutoNum type="arabicPeriod"/>
            </a:pPr>
            <a:r>
              <a:rPr lang="en-GB"/>
              <a:t>You may need to revise and resubmit</a:t>
            </a:r>
          </a:p>
          <a:p>
            <a:pPr marL="552450" indent="-552450">
              <a:buFontTx/>
              <a:buAutoNum type="arabicPeriod"/>
            </a:pPr>
            <a:r>
              <a:rPr lang="en-GB"/>
              <a:t>You will almost certainly need to alter your paper</a:t>
            </a:r>
            <a:endParaRPr lang="en-US"/>
          </a:p>
        </p:txBody>
      </p:sp>
      <p:pic>
        <p:nvPicPr>
          <p:cNvPr id="215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00" y="2170113"/>
            <a:ext cx="4762500" cy="417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65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1"/>
          <p:cNvSpPr>
            <a:spLocks noGrp="1"/>
          </p:cNvSpPr>
          <p:nvPr>
            <p:ph type="title" idx="4294967295"/>
          </p:nvPr>
        </p:nvSpPr>
        <p:spPr>
          <a:xfrm>
            <a:off x="288000" y="581890"/>
            <a:ext cx="6936094" cy="688025"/>
          </a:xfrm>
        </p:spPr>
        <p:txBody>
          <a:bodyPr lIns="91440" tIns="45720" rIns="91440" bIns="45720" anchor="ctr"/>
          <a:lstStyle/>
          <a:p>
            <a:r>
              <a:rPr lang="en-US" dirty="0"/>
              <a:t>The Process</a:t>
            </a:r>
          </a:p>
        </p:txBody>
      </p:sp>
      <p:sp>
        <p:nvSpPr>
          <p:cNvPr id="3" name="Content Placeholder 2"/>
          <p:cNvSpPr>
            <a:spLocks noGrp="1"/>
          </p:cNvSpPr>
          <p:nvPr>
            <p:ph idx="4294967295"/>
          </p:nvPr>
        </p:nvSpPr>
        <p:spPr/>
        <p:txBody>
          <a:bodyPr lIns="91440" tIns="45720" rIns="91440" bIns="45720">
            <a:normAutofit/>
          </a:bodyPr>
          <a:lstStyle/>
          <a:p>
            <a:pPr>
              <a:lnSpc>
                <a:spcPct val="90000"/>
              </a:lnSpc>
            </a:pPr>
            <a:r>
              <a:rPr lang="en-US" sz="2300" dirty="0"/>
              <a:t>Submission is an important step on the road to being published</a:t>
            </a:r>
          </a:p>
          <a:p>
            <a:pPr>
              <a:lnSpc>
                <a:spcPct val="90000"/>
              </a:lnSpc>
            </a:pPr>
            <a:r>
              <a:rPr lang="en-US" sz="2300" dirty="0"/>
              <a:t>Reviewers are selected for their expertise by the Editors</a:t>
            </a:r>
          </a:p>
          <a:p>
            <a:pPr>
              <a:lnSpc>
                <a:spcPct val="90000"/>
              </a:lnSpc>
            </a:pPr>
            <a:r>
              <a:rPr lang="en-US" sz="2300" dirty="0"/>
              <a:t>They do sometimes make mistakes and their opinions may not be valid</a:t>
            </a:r>
          </a:p>
          <a:p>
            <a:pPr>
              <a:lnSpc>
                <a:spcPct val="90000"/>
              </a:lnSpc>
            </a:pPr>
            <a:r>
              <a:rPr lang="en-US" sz="2300" dirty="0"/>
              <a:t>But generally they raise genuine concerns about the work – conceptualization, execution and/or interpretation of the work</a:t>
            </a:r>
          </a:p>
          <a:p>
            <a:pPr>
              <a:lnSpc>
                <a:spcPct val="90000"/>
              </a:lnSpc>
            </a:pPr>
            <a:endParaRPr lang="en-US" dirty="0"/>
          </a:p>
        </p:txBody>
      </p:sp>
    </p:spTree>
    <p:extLst>
      <p:ext uri="{BB962C8B-B14F-4D97-AF65-F5344CB8AC3E}">
        <p14:creationId xmlns:p14="http://schemas.microsoft.com/office/powerpoint/2010/main" val="169859609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idx="4294967295"/>
          </p:nvPr>
        </p:nvSpPr>
        <p:spPr>
          <a:xfrm>
            <a:off x="288000" y="600364"/>
            <a:ext cx="6936094" cy="669552"/>
          </a:xfrm>
        </p:spPr>
        <p:txBody>
          <a:bodyPr lIns="91440" tIns="45720" rIns="91440" bIns="45720" anchor="ctr"/>
          <a:lstStyle/>
          <a:p>
            <a:r>
              <a:rPr lang="en-US" dirty="0"/>
              <a:t>The Process</a:t>
            </a:r>
          </a:p>
        </p:txBody>
      </p:sp>
      <p:sp>
        <p:nvSpPr>
          <p:cNvPr id="286723" name="Content Placeholder 2"/>
          <p:cNvSpPr>
            <a:spLocks noGrp="1"/>
          </p:cNvSpPr>
          <p:nvPr>
            <p:ph idx="4294967295"/>
          </p:nvPr>
        </p:nvSpPr>
        <p:spPr/>
        <p:txBody>
          <a:bodyPr lIns="91440" tIns="45720" rIns="91440" bIns="45720">
            <a:normAutofit/>
          </a:bodyPr>
          <a:lstStyle/>
          <a:p>
            <a:r>
              <a:rPr lang="en-US" sz="2300" dirty="0"/>
              <a:t>Their comments are aimed at maintaining the quality of papers publish in the journal, the overall journal reputation and ultimately at improving your work to attain a high standard of academic writing. </a:t>
            </a:r>
          </a:p>
        </p:txBody>
      </p:sp>
    </p:spTree>
    <p:extLst>
      <p:ext uri="{BB962C8B-B14F-4D97-AF65-F5344CB8AC3E}">
        <p14:creationId xmlns:p14="http://schemas.microsoft.com/office/powerpoint/2010/main" val="351740150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711200"/>
            <a:ext cx="6936094" cy="474132"/>
          </a:xfrm>
        </p:spPr>
        <p:txBody>
          <a:bodyPr>
            <a:normAutofit/>
          </a:bodyPr>
          <a:lstStyle/>
          <a:p>
            <a:r>
              <a:rPr lang="en-GB" dirty="0" smtClean="0">
                <a:latin typeface="+mn-lt"/>
                <a:cs typeface="Aharoni" pitchFamily="2" charset="-79"/>
              </a:rPr>
              <a:t>Process Conclusion:</a:t>
            </a:r>
            <a:endParaRPr lang="en-GB" dirty="0">
              <a:latin typeface="+mn-lt"/>
              <a:cs typeface="Aharoni" pitchFamily="2" charset="-79"/>
            </a:endParaRPr>
          </a:p>
        </p:txBody>
      </p:sp>
      <p:sp>
        <p:nvSpPr>
          <p:cNvPr id="3" name="Content Placeholder 2"/>
          <p:cNvSpPr>
            <a:spLocks noGrp="1"/>
          </p:cNvSpPr>
          <p:nvPr>
            <p:ph idx="1"/>
          </p:nvPr>
        </p:nvSpPr>
        <p:spPr>
          <a:xfrm>
            <a:off x="288000" y="2076308"/>
            <a:ext cx="8572904" cy="4375291"/>
          </a:xfrm>
        </p:spPr>
        <p:txBody>
          <a:bodyPr>
            <a:noAutofit/>
          </a:bodyPr>
          <a:lstStyle/>
          <a:p>
            <a:pPr>
              <a:spcBef>
                <a:spcPts val="600"/>
              </a:spcBef>
              <a:spcAft>
                <a:spcPts val="600"/>
              </a:spcAft>
              <a:buFont typeface="Arial" pitchFamily="34" charset="0"/>
              <a:buChar char="•"/>
            </a:pPr>
            <a:r>
              <a:rPr lang="en-GB" sz="2300" dirty="0">
                <a:solidFill>
                  <a:schemeClr val="tx1"/>
                </a:solidFill>
                <a:ea typeface="+mj-ea"/>
                <a:cs typeface="Aharoni" pitchFamily="2" charset="-79"/>
              </a:rPr>
              <a:t>Identify a few possible target journals but be realistic</a:t>
            </a:r>
          </a:p>
          <a:p>
            <a:pPr>
              <a:spcBef>
                <a:spcPts val="600"/>
              </a:spcBef>
              <a:spcAft>
                <a:spcPts val="600"/>
              </a:spcAft>
              <a:buFont typeface="Arial" pitchFamily="34" charset="0"/>
              <a:buChar char="•"/>
            </a:pPr>
            <a:r>
              <a:rPr lang="en-GB" sz="2300" dirty="0">
                <a:solidFill>
                  <a:schemeClr val="tx1"/>
                </a:solidFill>
                <a:ea typeface="+mj-ea"/>
                <a:cs typeface="Aharoni" pitchFamily="2" charset="-79"/>
              </a:rPr>
              <a:t>Follow the Author Guidelines: scope, type of paper, word length, references style, etc.</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Find where to send your paper (editor, regional editor, subject area editor) …</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 and how to send it (email, hard copy, online submission)</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Send an outline or abstract to editor: is it suitable? how can it be made so?</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Read at least one issue of the journal</a:t>
            </a:r>
            <a:endParaRPr lang="en-US" sz="2300" dirty="0">
              <a:solidFill>
                <a:schemeClr val="tx1"/>
              </a:solidFill>
              <a:ea typeface="+mj-ea"/>
              <a:cs typeface="Aharoni" pitchFamily="2" charset="-79"/>
            </a:endParaRPr>
          </a:p>
        </p:txBody>
      </p:sp>
    </p:spTree>
    <p:extLst>
      <p:ext uri="{BB962C8B-B14F-4D97-AF65-F5344CB8AC3E}">
        <p14:creationId xmlns:p14="http://schemas.microsoft.com/office/powerpoint/2010/main" val="410695252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43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8520" y="6498382"/>
            <a:ext cx="2814584" cy="307777"/>
          </a:xfrm>
          <a:prstGeom prst="rect">
            <a:avLst/>
          </a:prstGeom>
          <a:noFill/>
        </p:spPr>
        <p:txBody>
          <a:bodyPr wrap="square" rtlCol="0">
            <a:spAutoFit/>
          </a:bodyPr>
          <a:lstStyle/>
          <a:p>
            <a:pPr algn="ctr" fontAlgn="base">
              <a:spcBef>
                <a:spcPct val="0"/>
              </a:spcBef>
              <a:spcAft>
                <a:spcPct val="0"/>
              </a:spcAft>
            </a:pPr>
            <a:r>
              <a:rPr lang="en-GB" sz="1400" dirty="0">
                <a:solidFill>
                  <a:srgbClr val="002147"/>
                </a:solidFill>
              </a:rPr>
              <a:t>www.oxfordjournals.org</a:t>
            </a:r>
          </a:p>
        </p:txBody>
      </p:sp>
    </p:spTree>
    <p:extLst>
      <p:ext uri="{BB962C8B-B14F-4D97-AF65-F5344CB8AC3E}">
        <p14:creationId xmlns:p14="http://schemas.microsoft.com/office/powerpoint/2010/main" val="1403617144"/>
      </p:ext>
    </p:extLst>
  </p:cSld>
  <p:clrMapOvr>
    <a:masterClrMapping/>
  </p:clrMapOvr>
  <p:transition advTm="1800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212533" y="-1"/>
            <a:ext cx="12050217" cy="6778247"/>
          </a:xfrm>
        </p:spPr>
      </p:pic>
    </p:spTree>
    <p:extLst>
      <p:ext uri="{BB962C8B-B14F-4D97-AF65-F5344CB8AC3E}">
        <p14:creationId xmlns:p14="http://schemas.microsoft.com/office/powerpoint/2010/main" val="361268102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0"/>
            <a:ext cx="9143999" cy="6434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8520" y="6498382"/>
            <a:ext cx="2814584" cy="307777"/>
          </a:xfrm>
          <a:prstGeom prst="rect">
            <a:avLst/>
          </a:prstGeom>
          <a:noFill/>
        </p:spPr>
        <p:txBody>
          <a:bodyPr wrap="square" rtlCol="0">
            <a:spAutoFit/>
          </a:bodyPr>
          <a:lstStyle/>
          <a:p>
            <a:pPr algn="ctr" fontAlgn="base">
              <a:spcBef>
                <a:spcPct val="0"/>
              </a:spcBef>
              <a:spcAft>
                <a:spcPct val="0"/>
              </a:spcAft>
            </a:pPr>
            <a:r>
              <a:rPr lang="en-GB" sz="1400" dirty="0">
                <a:solidFill>
                  <a:srgbClr val="002147"/>
                </a:solidFill>
              </a:rPr>
              <a:t>www.oxfordjournals.org</a:t>
            </a:r>
          </a:p>
        </p:txBody>
      </p:sp>
    </p:spTree>
    <p:extLst>
      <p:ext uri="{BB962C8B-B14F-4D97-AF65-F5344CB8AC3E}">
        <p14:creationId xmlns:p14="http://schemas.microsoft.com/office/powerpoint/2010/main" val="3169317818"/>
      </p:ext>
    </p:extLst>
  </p:cSld>
  <p:clrMapOvr>
    <a:masterClrMapping/>
  </p:clrMapOvr>
  <p:transition advTm="1800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71842" y="0"/>
            <a:ext cx="12192000" cy="6858000"/>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32658774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266" y="1944624"/>
            <a:ext cx="8394590" cy="3566160"/>
          </a:xfrm>
        </p:spPr>
        <p:txBody>
          <a:bodyPr>
            <a:normAutofit/>
          </a:bodyPr>
          <a:lstStyle/>
          <a:p>
            <a:pPr algn="ctr"/>
            <a:r>
              <a:rPr lang="en-US" sz="5400" dirty="0" smtClean="0">
                <a:solidFill>
                  <a:schemeClr val="accent1">
                    <a:lumMod val="50000"/>
                  </a:schemeClr>
                </a:solidFill>
              </a:rPr>
              <a:t>How to use scientific products to support your research?</a:t>
            </a:r>
            <a:endParaRPr lang="en-US" sz="5400" dirty="0">
              <a:solidFill>
                <a:schemeClr val="accent1">
                  <a:lumMod val="50000"/>
                </a:schemeClr>
              </a:solidFill>
            </a:endParaRPr>
          </a:p>
        </p:txBody>
      </p:sp>
    </p:spTree>
    <p:extLst>
      <p:ext uri="{BB962C8B-B14F-4D97-AF65-F5344CB8AC3E}">
        <p14:creationId xmlns:p14="http://schemas.microsoft.com/office/powerpoint/2010/main" val="17481422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75127" y="0"/>
            <a:ext cx="12295447" cy="6916189"/>
          </a:xfrm>
        </p:spPr>
      </p:pic>
    </p:spTree>
    <p:extLst>
      <p:ext uri="{BB962C8B-B14F-4D97-AF65-F5344CB8AC3E}">
        <p14:creationId xmlns:p14="http://schemas.microsoft.com/office/powerpoint/2010/main" val="319150088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429869" y="0"/>
            <a:ext cx="12191998" cy="6857999"/>
          </a:xfrm>
        </p:spPr>
      </p:pic>
    </p:spTree>
    <p:extLst>
      <p:ext uri="{BB962C8B-B14F-4D97-AF65-F5344CB8AC3E}">
        <p14:creationId xmlns:p14="http://schemas.microsoft.com/office/powerpoint/2010/main" val="68151295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584116" y="0"/>
            <a:ext cx="12088553" cy="6799811"/>
          </a:xfrm>
        </p:spPr>
      </p:pic>
    </p:spTree>
    <p:extLst>
      <p:ext uri="{BB962C8B-B14F-4D97-AF65-F5344CB8AC3E}">
        <p14:creationId xmlns:p14="http://schemas.microsoft.com/office/powerpoint/2010/main" val="306775263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526850" y="0"/>
            <a:ext cx="12014662" cy="6758247"/>
          </a:xfrm>
        </p:spPr>
      </p:pic>
    </p:spTree>
    <p:extLst>
      <p:ext uri="{BB962C8B-B14F-4D97-AF65-F5344CB8AC3E}">
        <p14:creationId xmlns:p14="http://schemas.microsoft.com/office/powerpoint/2010/main" val="934286731"/>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395288" y="491067"/>
            <a:ext cx="7239000" cy="944033"/>
          </a:xfrm>
          <a:ln/>
          <a:extLst>
            <a:ext uri="{91240B29-F687-4F45-9708-019B960494DF}">
              <a14:hiddenLine xmlns:a14="http://schemas.microsoft.com/office/drawing/2010/main" w="9525">
                <a:solidFill>
                  <a:srgbClr val="000000"/>
                </a:solidFill>
                <a:round/>
                <a:headEnd/>
                <a:tailEnd/>
              </a14:hiddenLine>
            </a:ext>
          </a:extLst>
        </p:spPr>
        <p:txBody>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What makes a good paper?</a:t>
            </a:r>
            <a:br>
              <a:rPr lang="en-GB" dirty="0"/>
            </a:br>
            <a:r>
              <a:rPr lang="en-GB" dirty="0"/>
              <a:t>HINT: Editors and reviewers look for …</a:t>
            </a:r>
          </a:p>
        </p:txBody>
      </p:sp>
      <p:sp>
        <p:nvSpPr>
          <p:cNvPr id="256003" name="Rectangle 3"/>
          <p:cNvSpPr>
            <a:spLocks noGrp="1" noChangeArrowheads="1"/>
          </p:cNvSpPr>
          <p:nvPr>
            <p:ph type="body" idx="1"/>
          </p:nvPr>
        </p:nvSpPr>
        <p:spPr>
          <a:xfrm>
            <a:off x="395288" y="2032001"/>
            <a:ext cx="8604250" cy="5390621"/>
          </a:xfrm>
          <a:ln/>
          <a:extLst>
            <a:ext uri="{91240B29-F687-4F45-9708-019B960494DF}">
              <a14:hiddenLine xmlns:a14="http://schemas.microsoft.com/office/drawing/2010/main" w="9525">
                <a:solidFill>
                  <a:srgbClr val="000000"/>
                </a:solidFill>
                <a:round/>
                <a:headEnd/>
                <a:tailEnd/>
              </a14:hiddenLine>
            </a:ext>
          </a:extLst>
        </p:spPr>
        <p:txBody>
          <a:bodyPr>
            <a:normAutofit/>
          </a:bodyPr>
          <a:lstStyle/>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Originality – what’s </a:t>
            </a:r>
            <a:r>
              <a:rPr lang="en-GB" sz="1900" b="1" dirty="0"/>
              <a:t>new </a:t>
            </a:r>
            <a:r>
              <a:rPr lang="en-GB" sz="1900" dirty="0"/>
              <a:t>about subject, treatment or results?</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Relevance to and extension of existing knowledge</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Research methodology – are conclusions valid and objective?</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Clarity, structure and quality of writing – does it communicate well?</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Sound, logical progression of argument</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pl-PL" sz="1900" dirty="0" smtClean="0"/>
              <a:t>S</a:t>
            </a:r>
            <a:r>
              <a:rPr lang="en-GB" sz="1900" dirty="0" smtClean="0"/>
              <a:t>o </a:t>
            </a:r>
            <a:r>
              <a:rPr lang="en-GB" sz="1900" dirty="0"/>
              <a:t>what?’ factors</a:t>
            </a:r>
            <a:r>
              <a:rPr lang="en-GB" sz="1900" dirty="0" smtClean="0"/>
              <a:t>!</a:t>
            </a:r>
            <a:endParaRPr lang="en-GB" sz="1900" dirty="0"/>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err="1"/>
              <a:t>Recency</a:t>
            </a:r>
            <a:r>
              <a:rPr lang="en-GB" sz="1900" dirty="0"/>
              <a:t> and relevance of references</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b="1" dirty="0" smtClean="0"/>
              <a:t>Adherence </a:t>
            </a:r>
            <a:r>
              <a:rPr lang="en-GB" sz="1900" b="1" dirty="0"/>
              <a:t>to the editorial scope</a:t>
            </a:r>
            <a:r>
              <a:rPr lang="en-GB" sz="1900" dirty="0"/>
              <a:t> </a:t>
            </a:r>
            <a:r>
              <a:rPr lang="en-GB" sz="1900" b="1" dirty="0"/>
              <a:t>and objectives</a:t>
            </a:r>
            <a:r>
              <a:rPr lang="en-GB" sz="1900" dirty="0"/>
              <a:t> of the journal</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A good title, keywords and a well written abstract</a:t>
            </a:r>
          </a:p>
        </p:txBody>
      </p:sp>
    </p:spTree>
    <p:extLst>
      <p:ext uri="{BB962C8B-B14F-4D97-AF65-F5344CB8AC3E}">
        <p14:creationId xmlns:p14="http://schemas.microsoft.com/office/powerpoint/2010/main" val="228508672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2438" y="581890"/>
            <a:ext cx="6924675" cy="628073"/>
          </a:xfrm>
        </p:spPr>
        <p:txBody>
          <a:bodyPr>
            <a:normAutofit/>
          </a:bodyPr>
          <a:lstStyle/>
          <a:p>
            <a:r>
              <a:rPr lang="en-GB" dirty="0"/>
              <a:t>Co-authorship?</a:t>
            </a:r>
            <a:endParaRPr lang="en-US" dirty="0"/>
          </a:p>
        </p:txBody>
      </p:sp>
      <p:sp>
        <p:nvSpPr>
          <p:cNvPr id="53251" name="Rectangle 3"/>
          <p:cNvSpPr>
            <a:spLocks noGrp="1" noChangeArrowheads="1"/>
          </p:cNvSpPr>
          <p:nvPr>
            <p:ph type="body" idx="1"/>
          </p:nvPr>
        </p:nvSpPr>
        <p:spPr>
          <a:xfrm>
            <a:off x="452438" y="2182859"/>
            <a:ext cx="8351837" cy="4148667"/>
          </a:xfrm>
        </p:spPr>
        <p:txBody>
          <a:bodyPr>
            <a:normAutofit/>
          </a:bodyPr>
          <a:lstStyle/>
          <a:p>
            <a:pPr>
              <a:lnSpc>
                <a:spcPct val="80000"/>
              </a:lnSpc>
            </a:pPr>
            <a:r>
              <a:rPr lang="en-GB" sz="2300" dirty="0"/>
              <a:t>With supervisor, different departments or institutions</a:t>
            </a:r>
          </a:p>
          <a:p>
            <a:pPr>
              <a:lnSpc>
                <a:spcPct val="80000"/>
              </a:lnSpc>
            </a:pPr>
            <a:r>
              <a:rPr lang="en-GB" sz="2300" dirty="0"/>
              <a:t>Exploits individual strengths</a:t>
            </a:r>
          </a:p>
          <a:p>
            <a:pPr>
              <a:lnSpc>
                <a:spcPct val="80000"/>
              </a:lnSpc>
            </a:pPr>
            <a:r>
              <a:rPr lang="en-GB" sz="2300" dirty="0"/>
              <a:t>Especially useful for cross-disciplinary research </a:t>
            </a:r>
          </a:p>
          <a:p>
            <a:pPr>
              <a:lnSpc>
                <a:spcPct val="80000"/>
              </a:lnSpc>
            </a:pPr>
            <a:r>
              <a:rPr lang="en-GB" sz="2300" dirty="0"/>
              <a:t>Demonstrates the authority and rigour of the research</a:t>
            </a:r>
          </a:p>
          <a:p>
            <a:pPr>
              <a:lnSpc>
                <a:spcPct val="80000"/>
              </a:lnSpc>
            </a:pPr>
            <a:r>
              <a:rPr lang="en-GB" sz="2300" dirty="0"/>
              <a:t>Increases potential pool of </a:t>
            </a:r>
            <a:r>
              <a:rPr lang="en-GB" sz="2300" dirty="0" smtClean="0"/>
              <a:t>citations</a:t>
            </a:r>
            <a:endParaRPr lang="pl-PL" sz="2300" dirty="0" smtClean="0"/>
          </a:p>
          <a:p>
            <a:pPr marL="0" indent="0">
              <a:lnSpc>
                <a:spcPct val="80000"/>
              </a:lnSpc>
              <a:buNone/>
            </a:pPr>
            <a:endParaRPr lang="en-GB" sz="2300" dirty="0"/>
          </a:p>
          <a:p>
            <a:pPr>
              <a:lnSpc>
                <a:spcPct val="80000"/>
              </a:lnSpc>
              <a:buFontTx/>
              <a:buNone/>
            </a:pPr>
            <a:r>
              <a:rPr lang="en-GB" sz="2300" b="1" dirty="0"/>
              <a:t>But </a:t>
            </a:r>
            <a:r>
              <a:rPr lang="en-GB" sz="2300" b="1" dirty="0" smtClean="0"/>
              <a:t>remember</a:t>
            </a:r>
            <a:endParaRPr lang="pl-PL" sz="2300" b="1" dirty="0" smtClean="0"/>
          </a:p>
          <a:p>
            <a:pPr>
              <a:lnSpc>
                <a:spcPct val="80000"/>
              </a:lnSpc>
              <a:buFontTx/>
              <a:buNone/>
            </a:pPr>
            <a:endParaRPr lang="en-GB" sz="2300" b="1" dirty="0"/>
          </a:p>
          <a:p>
            <a:pPr>
              <a:lnSpc>
                <a:spcPct val="80000"/>
              </a:lnSpc>
            </a:pPr>
            <a:r>
              <a:rPr lang="en-GB" sz="2300" dirty="0"/>
              <a:t>Ensure paper is edited so that it reads as one voice</a:t>
            </a:r>
          </a:p>
          <a:p>
            <a:pPr>
              <a:lnSpc>
                <a:spcPct val="80000"/>
              </a:lnSpc>
            </a:pPr>
            <a:r>
              <a:rPr lang="en-GB" sz="2300" dirty="0"/>
              <a:t>Identify the person responsible for closing the project</a:t>
            </a:r>
          </a:p>
          <a:p>
            <a:pPr>
              <a:lnSpc>
                <a:spcPct val="80000"/>
              </a:lnSpc>
            </a:pPr>
            <a:r>
              <a:rPr lang="en-GB" sz="2300" dirty="0"/>
              <a:t>Agree and clarify order of appearance of authors</a:t>
            </a:r>
            <a:endParaRPr lang="en-US" sz="2300" dirty="0"/>
          </a:p>
        </p:txBody>
      </p:sp>
    </p:spTree>
    <p:extLst>
      <p:ext uri="{BB962C8B-B14F-4D97-AF65-F5344CB8AC3E}">
        <p14:creationId xmlns:p14="http://schemas.microsoft.com/office/powerpoint/2010/main" val="174511797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00" y="694267"/>
            <a:ext cx="6936094" cy="487988"/>
          </a:xfrm>
        </p:spPr>
        <p:txBody>
          <a:bodyPr>
            <a:normAutofit/>
          </a:bodyPr>
          <a:lstStyle/>
          <a:p>
            <a:r>
              <a:rPr lang="en-GB" sz="2800" dirty="0" smtClean="0"/>
              <a:t>Peer Review:</a:t>
            </a:r>
            <a:endParaRPr lang="en-GB" sz="2800" dirty="0"/>
          </a:p>
        </p:txBody>
      </p:sp>
      <p:sp>
        <p:nvSpPr>
          <p:cNvPr id="3" name="Content Placeholder 2"/>
          <p:cNvSpPr>
            <a:spLocks noGrp="1"/>
          </p:cNvSpPr>
          <p:nvPr>
            <p:ph idx="1"/>
          </p:nvPr>
        </p:nvSpPr>
        <p:spPr>
          <a:xfrm>
            <a:off x="288000" y="2099591"/>
            <a:ext cx="8572904" cy="4047209"/>
          </a:xfrm>
        </p:spPr>
        <p:txBody>
          <a:bodyPr>
            <a:normAutofit/>
          </a:bodyPr>
          <a:lstStyle/>
          <a:p>
            <a:pPr>
              <a:lnSpc>
                <a:spcPct val="110000"/>
              </a:lnSpc>
              <a:spcBef>
                <a:spcPts val="600"/>
              </a:spcBef>
              <a:spcAft>
                <a:spcPts val="600"/>
              </a:spcAft>
              <a:buFont typeface="Arial" pitchFamily="34" charset="0"/>
              <a:buChar char="•"/>
            </a:pPr>
            <a:r>
              <a:rPr lang="en-GB" sz="2300" dirty="0">
                <a:solidFill>
                  <a:srgbClr val="002147"/>
                </a:solidFill>
                <a:latin typeface="+mj-lt"/>
                <a:ea typeface="+mj-ea"/>
                <a:cs typeface="+mj-cs"/>
              </a:rPr>
              <a:t>Peer Review is important to assess your work before submitting it.</a:t>
            </a:r>
          </a:p>
          <a:p>
            <a:pPr>
              <a:lnSpc>
                <a:spcPct val="110000"/>
              </a:lnSpc>
              <a:spcBef>
                <a:spcPts val="600"/>
              </a:spcBef>
              <a:spcAft>
                <a:spcPts val="600"/>
              </a:spcAft>
              <a:buFont typeface="Arial" pitchFamily="34" charset="0"/>
              <a:buChar char="•"/>
            </a:pPr>
            <a:r>
              <a:rPr lang="en-GB" sz="2300" dirty="0">
                <a:solidFill>
                  <a:srgbClr val="002147"/>
                </a:solidFill>
                <a:latin typeface="+mj-lt"/>
                <a:ea typeface="+mj-ea"/>
                <a:cs typeface="+mj-cs"/>
              </a:rPr>
              <a:t>Have fellow colleagues, tutors, scholars look at your work and give you feedback to avoid desk rejection. You do not want to be refused by appearing uninformed concerning your submission.</a:t>
            </a:r>
          </a:p>
          <a:p>
            <a:pPr defTabSz="914400">
              <a:lnSpc>
                <a:spcPct val="110000"/>
              </a:lnSpc>
              <a:spcBef>
                <a:spcPts val="600"/>
              </a:spcBef>
              <a:spcAft>
                <a:spcPts val="600"/>
              </a:spcAft>
              <a:buFont typeface="Arial" pitchFamily="34" charset="0"/>
              <a:buChar char="•"/>
              <a:defRPr/>
            </a:pPr>
            <a:r>
              <a:rPr lang="en-GB" sz="2300" dirty="0">
                <a:solidFill>
                  <a:srgbClr val="002147"/>
                </a:solidFill>
                <a:latin typeface="+mj-lt"/>
                <a:ea typeface="+mj-ea"/>
                <a:cs typeface="+mj-cs"/>
              </a:rPr>
              <a:t>Always expect that you would have to amend, alter and revise your paper to submit a more accurate version. </a:t>
            </a:r>
          </a:p>
          <a:p>
            <a:endParaRPr lang="en-GB" dirty="0"/>
          </a:p>
        </p:txBody>
      </p:sp>
    </p:spTree>
    <p:extLst>
      <p:ext uri="{BB962C8B-B14F-4D97-AF65-F5344CB8AC3E}">
        <p14:creationId xmlns:p14="http://schemas.microsoft.com/office/powerpoint/2010/main" val="6996863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381000" y="665018"/>
            <a:ext cx="7240588" cy="498764"/>
          </a:xfrm>
          <a:ln/>
          <a:extLst>
            <a:ext uri="{91240B29-F687-4F45-9708-019B960494DF}">
              <a14:hiddenLine xmlns:a14="http://schemas.microsoft.com/office/drawing/2010/main" w="9525">
                <a:solidFill>
                  <a:srgbClr val="000000"/>
                </a:solidFill>
                <a:round/>
                <a:headEnd/>
                <a:tailEnd/>
              </a14:hiddenLine>
            </a:ext>
          </a:extLst>
        </p:spPr>
        <p:txBody>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Plagiarism and referencing</a:t>
            </a:r>
          </a:p>
        </p:txBody>
      </p:sp>
      <p:sp>
        <p:nvSpPr>
          <p:cNvPr id="225283" name="Rectangle 3"/>
          <p:cNvSpPr>
            <a:spLocks noGrp="1" noChangeArrowheads="1"/>
          </p:cNvSpPr>
          <p:nvPr>
            <p:ph type="body" idx="1"/>
          </p:nvPr>
        </p:nvSpPr>
        <p:spPr>
          <a:xfrm>
            <a:off x="179388" y="2201333"/>
            <a:ext cx="7826928" cy="3136212"/>
          </a:xfrm>
          <a:ln/>
          <a:extLst>
            <a:ext uri="{91240B29-F687-4F45-9708-019B960494DF}">
              <a14:hiddenLine xmlns:a14="http://schemas.microsoft.com/office/drawing/2010/main" w="9525">
                <a:solidFill>
                  <a:srgbClr val="000000"/>
                </a:solidFill>
                <a:round/>
                <a:headEnd/>
                <a:tailEnd/>
              </a14:hiddenLine>
            </a:ext>
          </a:extLst>
        </p:spPr>
        <p:txBody>
          <a:bodyPr>
            <a:normAutofit/>
          </a:bodyPr>
          <a:lstStyle/>
          <a:p>
            <a:pPr indent="-341313" defTabSz="449263">
              <a:lnSpc>
                <a:spcPct val="90000"/>
              </a:lnSpc>
              <a:spcBef>
                <a:spcPts val="1313"/>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300" dirty="0"/>
              <a:t>Plagiarism (from the Latin </a:t>
            </a:r>
            <a:r>
              <a:rPr lang="en-GB" sz="2300" i="1" dirty="0" err="1"/>
              <a:t>plagium</a:t>
            </a:r>
            <a:r>
              <a:rPr lang="en-GB" sz="2300" i="1" dirty="0"/>
              <a:t> </a:t>
            </a:r>
            <a:r>
              <a:rPr lang="en-GB" sz="2300" dirty="0"/>
              <a:t>meaning ‘a kidnapping’)</a:t>
            </a:r>
            <a:r>
              <a:rPr lang="en-GB" sz="2300" i="1" dirty="0"/>
              <a:t> </a:t>
            </a:r>
            <a:r>
              <a:rPr lang="en-GB" sz="2300" dirty="0"/>
              <a:t>is the act of taking someone else’s work and pretending it is yours. It is considered fraud!</a:t>
            </a:r>
          </a:p>
          <a:p>
            <a:pPr indent="-341313" defTabSz="449263">
              <a:lnSpc>
                <a:spcPct val="90000"/>
              </a:lnSpc>
              <a:spcBef>
                <a:spcPts val="1313"/>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300" dirty="0"/>
              <a:t>It isn’t always detected in peer review but electronic tools can </a:t>
            </a:r>
            <a:r>
              <a:rPr lang="en-GB" sz="2300" dirty="0" smtClean="0"/>
              <a:t>help</a:t>
            </a:r>
            <a:endParaRPr lang="en-GB" sz="2300" dirty="0"/>
          </a:p>
        </p:txBody>
      </p:sp>
    </p:spTree>
    <p:extLst>
      <p:ext uri="{BB962C8B-B14F-4D97-AF65-F5344CB8AC3E}">
        <p14:creationId xmlns:p14="http://schemas.microsoft.com/office/powerpoint/2010/main" val="2355861886"/>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236538"/>
            <a:ext cx="7239000" cy="720725"/>
          </a:xfrm>
        </p:spPr>
        <p:txBody>
          <a:bodyPr/>
          <a:lstStyle/>
          <a:p>
            <a:r>
              <a:rPr lang="en-GB"/>
              <a:t>Revising</a:t>
            </a:r>
            <a:endParaRPr lang="en-US"/>
          </a:p>
        </p:txBody>
      </p:sp>
      <p:sp>
        <p:nvSpPr>
          <p:cNvPr id="57347" name="Rectangle 3"/>
          <p:cNvSpPr>
            <a:spLocks noGrp="1" noChangeArrowheads="1"/>
          </p:cNvSpPr>
          <p:nvPr>
            <p:ph type="body" idx="1"/>
          </p:nvPr>
        </p:nvSpPr>
        <p:spPr>
          <a:xfrm>
            <a:off x="381000" y="2198183"/>
            <a:ext cx="8353425" cy="4097866"/>
          </a:xfrm>
        </p:spPr>
        <p:txBody>
          <a:bodyPr/>
          <a:lstStyle/>
          <a:p>
            <a:r>
              <a:rPr lang="en-GB" sz="2400" dirty="0"/>
              <a:t>A request for revision is good news! </a:t>
            </a:r>
          </a:p>
          <a:p>
            <a:pPr lvl="1"/>
            <a:r>
              <a:rPr lang="en-GB" sz="2000" dirty="0"/>
              <a:t>You’ve avoided a desk reject and you are in the publishing cycle</a:t>
            </a:r>
          </a:p>
          <a:p>
            <a:pPr lvl="1"/>
            <a:r>
              <a:rPr lang="en-GB" sz="2000" dirty="0"/>
              <a:t>Nearly every published paper is revised at least once</a:t>
            </a:r>
          </a:p>
          <a:p>
            <a:pPr lvl="1"/>
            <a:r>
              <a:rPr lang="en-GB" sz="2000" dirty="0"/>
              <a:t>So now, </a:t>
            </a:r>
            <a:r>
              <a:rPr lang="en-GB" sz="2000" i="1" dirty="0"/>
              <a:t>close the deal</a:t>
            </a:r>
            <a:r>
              <a:rPr lang="en-GB" sz="2000" dirty="0"/>
              <a:t>!</a:t>
            </a:r>
          </a:p>
          <a:p>
            <a:r>
              <a:rPr lang="en-GB" sz="2400" b="1" dirty="0"/>
              <a:t>Acknowledge</a:t>
            </a:r>
            <a:r>
              <a:rPr lang="en-GB" sz="2400" dirty="0"/>
              <a:t> the editor and set a revision deadline</a:t>
            </a:r>
          </a:p>
          <a:p>
            <a:r>
              <a:rPr lang="en-GB" sz="2400" b="1" dirty="0"/>
              <a:t>Clarify </a:t>
            </a:r>
            <a:r>
              <a:rPr lang="en-GB" sz="2400" dirty="0"/>
              <a:t>if in doubt – ‘This is what I understand your comments to mean…’</a:t>
            </a:r>
          </a:p>
          <a:p>
            <a:r>
              <a:rPr lang="en-GB" sz="2400" dirty="0"/>
              <a:t>Meet the revision </a:t>
            </a:r>
            <a:r>
              <a:rPr lang="en-GB" sz="2400" b="1" dirty="0"/>
              <a:t>deadline</a:t>
            </a:r>
            <a:endParaRPr lang="en-GB" sz="2400" dirty="0"/>
          </a:p>
          <a:p>
            <a:r>
              <a:rPr lang="en-GB" sz="2400" dirty="0"/>
              <a:t>Attach a </a:t>
            </a:r>
            <a:r>
              <a:rPr lang="en-GB" sz="2400" b="1" dirty="0"/>
              <a:t>covering letter</a:t>
            </a:r>
            <a:r>
              <a:rPr lang="en-GB" sz="2400" dirty="0"/>
              <a:t> showing how you met the reviewers’ requests (or if not, why not)</a:t>
            </a:r>
          </a:p>
        </p:txBody>
      </p:sp>
    </p:spTree>
    <p:extLst>
      <p:ext uri="{BB962C8B-B14F-4D97-AF65-F5344CB8AC3E}">
        <p14:creationId xmlns:p14="http://schemas.microsoft.com/office/powerpoint/2010/main" val="209850837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p:cNvSpPr>
            <a:spLocks noGrp="1"/>
          </p:cNvSpPr>
          <p:nvPr>
            <p:ph type="title" idx="4294967295"/>
          </p:nvPr>
        </p:nvSpPr>
        <p:spPr>
          <a:xfrm>
            <a:off x="288000" y="716450"/>
            <a:ext cx="6936094" cy="485817"/>
          </a:xfrm>
        </p:spPr>
        <p:txBody>
          <a:bodyPr lIns="91440" tIns="45720" rIns="91440" bIns="45720" anchor="ctr">
            <a:normAutofit fontScale="90000"/>
          </a:bodyPr>
          <a:lstStyle/>
          <a:p>
            <a:r>
              <a:rPr lang="en-US" sz="2800" dirty="0">
                <a:latin typeface="+mn-lt"/>
                <a:cs typeface="Aharoni" pitchFamily="2" charset="-79"/>
              </a:rPr>
              <a:t>Dealing with the </a:t>
            </a:r>
            <a:r>
              <a:rPr lang="en-US" sz="2800" dirty="0" smtClean="0">
                <a:latin typeface="+mn-lt"/>
                <a:cs typeface="Aharoni" pitchFamily="2" charset="-79"/>
              </a:rPr>
              <a:t>comments:</a:t>
            </a:r>
            <a:endParaRPr lang="en-US" sz="2800" dirty="0">
              <a:latin typeface="+mn-lt"/>
              <a:cs typeface="Aharoni" pitchFamily="2" charset="-79"/>
            </a:endParaRPr>
          </a:p>
        </p:txBody>
      </p:sp>
      <p:sp>
        <p:nvSpPr>
          <p:cNvPr id="3" name="Content Placeholder 2"/>
          <p:cNvSpPr>
            <a:spLocks noGrp="1"/>
          </p:cNvSpPr>
          <p:nvPr>
            <p:ph idx="4294967295"/>
          </p:nvPr>
        </p:nvSpPr>
        <p:spPr>
          <a:xfrm>
            <a:off x="288000" y="2048791"/>
            <a:ext cx="8741700" cy="4402809"/>
          </a:xfrm>
        </p:spPr>
        <p:txBody>
          <a:bodyPr lIns="91440" tIns="45720" rIns="91440" bIns="45720">
            <a:normAutofit/>
          </a:bodyPr>
          <a:lstStyle/>
          <a:p>
            <a:pPr>
              <a:spcBef>
                <a:spcPts val="600"/>
              </a:spcBef>
              <a:spcAft>
                <a:spcPts val="600"/>
              </a:spcAft>
              <a:buFont typeface="Arial" pitchFamily="34" charset="0"/>
              <a:buChar char="•"/>
            </a:pPr>
            <a:r>
              <a:rPr lang="en-US" sz="2300" dirty="0">
                <a:solidFill>
                  <a:schemeClr val="tx1"/>
                </a:solidFill>
              </a:rPr>
              <a:t>Answer as completely as possible</a:t>
            </a:r>
          </a:p>
          <a:p>
            <a:pPr>
              <a:spcBef>
                <a:spcPts val="600"/>
              </a:spcBef>
              <a:spcAft>
                <a:spcPts val="600"/>
              </a:spcAft>
              <a:buFont typeface="Arial" pitchFamily="34" charset="0"/>
              <a:buChar char="•"/>
            </a:pPr>
            <a:r>
              <a:rPr lang="en-US" sz="2300" dirty="0">
                <a:solidFill>
                  <a:schemeClr val="tx1"/>
                </a:solidFill>
              </a:rPr>
              <a:t>Answer politely, be </a:t>
            </a:r>
            <a:r>
              <a:rPr lang="en-US" sz="2300" dirty="0" smtClean="0">
                <a:solidFill>
                  <a:schemeClr val="tx1"/>
                </a:solidFill>
              </a:rPr>
              <a:t>tactful and not with emotive language</a:t>
            </a:r>
            <a:endParaRPr lang="en-US" sz="2300" dirty="0">
              <a:solidFill>
                <a:schemeClr val="tx1"/>
              </a:solidFill>
            </a:endParaRPr>
          </a:p>
          <a:p>
            <a:pPr>
              <a:spcBef>
                <a:spcPts val="600"/>
              </a:spcBef>
              <a:spcAft>
                <a:spcPts val="600"/>
              </a:spcAft>
              <a:buFont typeface="Arial" pitchFamily="34" charset="0"/>
              <a:buChar char="•"/>
            </a:pPr>
            <a:r>
              <a:rPr lang="en-US" sz="2300" dirty="0">
                <a:solidFill>
                  <a:schemeClr val="tx1"/>
                </a:solidFill>
              </a:rPr>
              <a:t>Answer with evidence</a:t>
            </a:r>
          </a:p>
          <a:p>
            <a:pPr>
              <a:spcBef>
                <a:spcPts val="600"/>
              </a:spcBef>
              <a:spcAft>
                <a:spcPts val="600"/>
              </a:spcAft>
              <a:buFont typeface="Arial" pitchFamily="34" charset="0"/>
              <a:buChar char="•"/>
            </a:pPr>
            <a:r>
              <a:rPr lang="en-US" sz="2300" dirty="0">
                <a:solidFill>
                  <a:schemeClr val="tx1"/>
                </a:solidFill>
              </a:rPr>
              <a:t>If you feel the reviewer has misunderstood then address the point with a good argument explaining why the reviewer is mistaken</a:t>
            </a:r>
          </a:p>
          <a:p>
            <a:pPr lvl="1">
              <a:spcBef>
                <a:spcPts val="600"/>
              </a:spcBef>
              <a:spcAft>
                <a:spcPts val="600"/>
              </a:spcAft>
              <a:buFont typeface="Arial" pitchFamily="34" charset="0"/>
              <a:buChar char="•"/>
            </a:pPr>
            <a:r>
              <a:rPr lang="en-US" sz="2300" dirty="0">
                <a:solidFill>
                  <a:schemeClr val="tx1"/>
                </a:solidFill>
              </a:rPr>
              <a:t>It may be the reviewers are conflicted on a point</a:t>
            </a:r>
          </a:p>
          <a:p>
            <a:pPr lvl="1">
              <a:spcBef>
                <a:spcPts val="600"/>
              </a:spcBef>
              <a:spcAft>
                <a:spcPts val="600"/>
              </a:spcAft>
              <a:buFont typeface="Arial" pitchFamily="34" charset="0"/>
              <a:buChar char="•"/>
            </a:pPr>
            <a:r>
              <a:rPr lang="en-US" sz="2300" dirty="0">
                <a:solidFill>
                  <a:schemeClr val="tx1"/>
                </a:solidFill>
              </a:rPr>
              <a:t>It is ok to use one reviewer to argue against another</a:t>
            </a:r>
          </a:p>
        </p:txBody>
      </p:sp>
    </p:spTree>
    <p:extLst>
      <p:ext uri="{BB962C8B-B14F-4D97-AF65-F5344CB8AC3E}">
        <p14:creationId xmlns:p14="http://schemas.microsoft.com/office/powerpoint/2010/main" val="276831058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354" t="3920" r="16323" b="4780"/>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bwMode="auto">
          <a:xfrm>
            <a:off x="512460" y="419517"/>
            <a:ext cx="8119077" cy="3385542"/>
          </a:xfrm>
          <a:prstGeom prst="rect">
            <a:avLst/>
          </a:prstGeom>
          <a:solidFill>
            <a:srgbClr val="000000">
              <a:alpha val="67059"/>
            </a:srgbClr>
          </a:solidFill>
          <a:ln w="9525">
            <a:noFill/>
            <a:miter lim="800000"/>
            <a:headEnd/>
            <a:tailEnd/>
          </a:ln>
        </p:spPr>
        <p:txBody>
          <a:bodyPr vert="horz" wrap="square" lIns="0" tIns="45720" rIns="0" bIns="0" numCol="1" rtlCol="0" anchor="b" anchorCtr="0" compatLnSpc="1">
            <a:prstTxWarp prst="textNoShape">
              <a:avLst/>
            </a:prstTxWarp>
            <a:spAutoFit/>
          </a:bodyPr>
          <a:lstStyle/>
          <a:p>
            <a:pPr lvl="1" algn="just">
              <a:spcBef>
                <a:spcPts val="1200"/>
              </a:spcBef>
              <a:spcAft>
                <a:spcPts val="1800"/>
              </a:spcAft>
              <a:buClr>
                <a:srgbClr val="C00000"/>
              </a:buClr>
            </a:pPr>
            <a:r>
              <a:rPr lang="en-US" sz="2800" b="1" dirty="0" smtClean="0">
                <a:solidFill>
                  <a:schemeClr val="bg1"/>
                </a:solidFill>
              </a:rPr>
              <a:t> The Information Overload Problem</a:t>
            </a:r>
            <a:endParaRPr lang="en-US" sz="2400" dirty="0" smtClean="0">
              <a:solidFill>
                <a:schemeClr val="bg1"/>
              </a:solidFill>
            </a:endParaRPr>
          </a:p>
          <a:p>
            <a:pPr marL="800100" lvl="1" indent="-342900">
              <a:lnSpc>
                <a:spcPct val="150000"/>
              </a:lnSpc>
              <a:buClr>
                <a:schemeClr val="accent1">
                  <a:lumMod val="20000"/>
                  <a:lumOff val="80000"/>
                </a:schemeClr>
              </a:buClr>
              <a:buFont typeface="Wingdings" pitchFamily="2" charset="2"/>
              <a:buChar char="§"/>
            </a:pPr>
            <a:r>
              <a:rPr lang="en-US" sz="2400" dirty="0" smtClean="0">
                <a:solidFill>
                  <a:schemeClr val="bg1"/>
                </a:solidFill>
              </a:rPr>
              <a:t>Difficult </a:t>
            </a:r>
            <a:r>
              <a:rPr lang="en-US" sz="2400" dirty="0">
                <a:solidFill>
                  <a:schemeClr val="bg1"/>
                </a:solidFill>
              </a:rPr>
              <a:t>to keep up with developments in the field</a:t>
            </a:r>
          </a:p>
          <a:p>
            <a:pPr marL="800100" lvl="1" indent="-342900">
              <a:lnSpc>
                <a:spcPct val="150000"/>
              </a:lnSpc>
              <a:buClr>
                <a:schemeClr val="accent1">
                  <a:lumMod val="20000"/>
                  <a:lumOff val="80000"/>
                </a:schemeClr>
              </a:buClr>
              <a:buFont typeface="Wingdings" pitchFamily="2" charset="2"/>
              <a:buChar char="§"/>
            </a:pPr>
            <a:r>
              <a:rPr lang="en-US" sz="2400" dirty="0">
                <a:solidFill>
                  <a:schemeClr val="bg1"/>
                </a:solidFill>
              </a:rPr>
              <a:t>Labor-intensive to start research in unfamiliar areas</a:t>
            </a:r>
          </a:p>
          <a:p>
            <a:pPr marL="800100" lvl="1" indent="-342900">
              <a:lnSpc>
                <a:spcPct val="150000"/>
              </a:lnSpc>
              <a:buClr>
                <a:schemeClr val="accent1">
                  <a:lumMod val="20000"/>
                  <a:lumOff val="80000"/>
                </a:schemeClr>
              </a:buClr>
              <a:buFont typeface="Wingdings" pitchFamily="2" charset="2"/>
              <a:buChar char="§"/>
            </a:pPr>
            <a:r>
              <a:rPr lang="en-US" sz="2400" dirty="0">
                <a:solidFill>
                  <a:schemeClr val="bg1"/>
                </a:solidFill>
              </a:rPr>
              <a:t>Slows productivity on research projects</a:t>
            </a:r>
          </a:p>
          <a:p>
            <a:pPr marL="800100" lvl="1" indent="-342900">
              <a:lnSpc>
                <a:spcPct val="150000"/>
              </a:lnSpc>
              <a:buClr>
                <a:schemeClr val="accent1">
                  <a:lumMod val="20000"/>
                  <a:lumOff val="80000"/>
                </a:schemeClr>
              </a:buClr>
              <a:buFont typeface="Wingdings" pitchFamily="2" charset="2"/>
              <a:buChar char="§"/>
            </a:pPr>
            <a:r>
              <a:rPr lang="en-US" sz="2400" dirty="0">
                <a:solidFill>
                  <a:schemeClr val="bg1"/>
                </a:solidFill>
              </a:rPr>
              <a:t>Guiding students is major challenge. </a:t>
            </a:r>
            <a:endParaRPr lang="en-US" sz="2400" dirty="0" smtClean="0">
              <a:solidFill>
                <a:schemeClr val="bg1"/>
              </a:solidFill>
            </a:endParaRPr>
          </a:p>
          <a:p>
            <a:pPr>
              <a:spcBef>
                <a:spcPts val="1200"/>
              </a:spcBef>
              <a:buClr>
                <a:srgbClr val="C00000"/>
              </a:buClr>
            </a:pPr>
            <a:endParaRPr lang="en-US" sz="2000" dirty="0">
              <a:solidFill>
                <a:prstClr val="white"/>
              </a:solidFill>
            </a:endParaRPr>
          </a:p>
        </p:txBody>
      </p:sp>
      <p:sp>
        <p:nvSpPr>
          <p:cNvPr id="3" name="Date Placeholder 2"/>
          <p:cNvSpPr>
            <a:spLocks noGrp="1"/>
          </p:cNvSpPr>
          <p:nvPr>
            <p:ph type="dt" sz="half" idx="4294967295"/>
          </p:nvPr>
        </p:nvSpPr>
        <p:spPr>
          <a:xfrm>
            <a:off x="822961" y="6459786"/>
            <a:ext cx="1854203" cy="365125"/>
          </a:xfrm>
          <a:prstGeom prst="rect">
            <a:avLst/>
          </a:prstGeom>
        </p:spPr>
        <p:txBody>
          <a:bodyPr/>
          <a:lstStyle/>
          <a:p>
            <a:endParaRPr lang="en-US" dirty="0"/>
          </a:p>
        </p:txBody>
      </p:sp>
      <p:sp>
        <p:nvSpPr>
          <p:cNvPr id="4" name="Footer Placeholder 3"/>
          <p:cNvSpPr>
            <a:spLocks noGrp="1"/>
          </p:cNvSpPr>
          <p:nvPr>
            <p:ph type="ftr" sz="quarter" idx="4294967295"/>
          </p:nvPr>
        </p:nvSpPr>
        <p:spPr>
          <a:xfrm>
            <a:off x="2764639" y="6459786"/>
            <a:ext cx="3617103" cy="365125"/>
          </a:xfrm>
          <a:prstGeom prst="rect">
            <a:avLst/>
          </a:prstGeom>
        </p:spPr>
        <p:txBody>
          <a:bodyPr/>
          <a:lstStyle/>
          <a:p>
            <a:pPr>
              <a:defRPr/>
            </a:pPr>
            <a:endParaRPr lang="en-US" dirty="0">
              <a:solidFill>
                <a:prstClr val="white"/>
              </a:solidFill>
            </a:endParaRPr>
          </a:p>
        </p:txBody>
      </p:sp>
      <p:sp>
        <p:nvSpPr>
          <p:cNvPr id="5" name="Slide Number Placeholder 4"/>
          <p:cNvSpPr>
            <a:spLocks noGrp="1"/>
          </p:cNvSpPr>
          <p:nvPr>
            <p:ph type="sldNum" sz="quarter" idx="4294967295"/>
          </p:nvPr>
        </p:nvSpPr>
        <p:spPr>
          <a:xfrm>
            <a:off x="7425344" y="6459786"/>
            <a:ext cx="984019" cy="365125"/>
          </a:xfrm>
          <a:prstGeom prst="rect">
            <a:avLst/>
          </a:prstGeom>
        </p:spPr>
        <p:txBody>
          <a:bodyPr/>
          <a:lstStyle/>
          <a:p>
            <a:pPr>
              <a:defRPr/>
            </a:pPr>
            <a:fld id="{0CDCA61D-8894-4AC4-8131-551F456BE214}" type="slidenum">
              <a:rPr lang="en-US" smtClean="0"/>
              <a:pPr>
                <a:defRPr/>
              </a:pPr>
              <a:t>7</a:t>
            </a:fld>
            <a:endParaRPr lang="en-US" dirty="0"/>
          </a:p>
        </p:txBody>
      </p:sp>
    </p:spTree>
    <p:extLst>
      <p:ext uri="{BB962C8B-B14F-4D97-AF65-F5344CB8AC3E}">
        <p14:creationId xmlns:p14="http://schemas.microsoft.com/office/powerpoint/2010/main" val="950545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970299" y="-17157"/>
            <a:ext cx="11197664" cy="7024243"/>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163309843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43467"/>
            <a:ext cx="6936094" cy="508000"/>
          </a:xfrm>
        </p:spPr>
        <p:txBody>
          <a:bodyPr>
            <a:normAutofit/>
          </a:bodyPr>
          <a:lstStyle/>
          <a:p>
            <a:r>
              <a:rPr lang="en-GB" sz="2800" dirty="0" smtClean="0">
                <a:latin typeface="+mn-lt"/>
                <a:cs typeface="Aharoni" pitchFamily="2" charset="-79"/>
              </a:rPr>
              <a:t>In case of rejection:</a:t>
            </a:r>
            <a:endParaRPr lang="en-GB" sz="2800" dirty="0">
              <a:latin typeface="+mn-lt"/>
              <a:cs typeface="Aharoni" pitchFamily="2" charset="-79"/>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26" y="2291830"/>
            <a:ext cx="4689873" cy="4267785"/>
          </a:xfrm>
          <a:prstGeom prst="rect">
            <a:avLst/>
          </a:prstGeom>
        </p:spPr>
      </p:pic>
    </p:spTree>
    <p:extLst>
      <p:ext uri="{BB962C8B-B14F-4D97-AF65-F5344CB8AC3E}">
        <p14:creationId xmlns:p14="http://schemas.microsoft.com/office/powerpoint/2010/main" val="111876955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128312911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80484"/>
            <a:ext cx="6936094" cy="467832"/>
          </a:xfrm>
        </p:spPr>
        <p:txBody>
          <a:bodyPr/>
          <a:lstStyle/>
          <a:p>
            <a:r>
              <a:rPr lang="pl-PL" dirty="0" smtClean="0"/>
              <a:t>If your article is rejected</a:t>
            </a:r>
            <a:endParaRPr lang="en-GB" dirty="0"/>
          </a:p>
        </p:txBody>
      </p:sp>
      <p:sp>
        <p:nvSpPr>
          <p:cNvPr id="3" name="Content Placeholder 2"/>
          <p:cNvSpPr>
            <a:spLocks noGrp="1"/>
          </p:cNvSpPr>
          <p:nvPr>
            <p:ph idx="1"/>
          </p:nvPr>
        </p:nvSpPr>
        <p:spPr>
          <a:xfrm>
            <a:off x="195132" y="2098803"/>
            <a:ext cx="8572904" cy="3954427"/>
          </a:xfrm>
        </p:spPr>
        <p:txBody>
          <a:bodyPr/>
          <a:lstStyle/>
          <a:p>
            <a:r>
              <a:rPr lang="en-GB" b="1" dirty="0"/>
              <a:t>Ask why</a:t>
            </a:r>
            <a:r>
              <a:rPr lang="en-GB" dirty="0"/>
              <a:t>, and listen carefully!</a:t>
            </a:r>
            <a:br>
              <a:rPr lang="en-GB" dirty="0"/>
            </a:br>
            <a:r>
              <a:rPr lang="en-GB" dirty="0"/>
              <a:t>Most editors will give detailed comments about a rejected paper. Take a deep breath, and listen to what is being said</a:t>
            </a:r>
          </a:p>
          <a:p>
            <a:r>
              <a:rPr lang="en-GB" b="1" dirty="0"/>
              <a:t>Try again!</a:t>
            </a:r>
            <a:br>
              <a:rPr lang="en-GB" b="1" dirty="0"/>
            </a:br>
            <a:r>
              <a:rPr lang="en-GB" dirty="0"/>
              <a:t>Try to improve the paper, and re-submit elsewhere. Do your homework and target your paper as closely as possible</a:t>
            </a:r>
          </a:p>
          <a:p>
            <a:r>
              <a:rPr lang="en-GB" b="1" dirty="0"/>
              <a:t>Don’t give up!</a:t>
            </a:r>
            <a:br>
              <a:rPr lang="en-GB" b="1" dirty="0"/>
            </a:br>
            <a:r>
              <a:rPr lang="en-GB" dirty="0"/>
              <a:t>At least 50% of papers </a:t>
            </a:r>
            <a:r>
              <a:rPr lang="en-GB" dirty="0" smtClean="0"/>
              <a:t>don’t </a:t>
            </a:r>
            <a:r>
              <a:rPr lang="en-GB" dirty="0"/>
              <a:t>get published. Everybody has been rejected at least once </a:t>
            </a:r>
          </a:p>
          <a:p>
            <a:r>
              <a:rPr lang="en-GB" b="1" dirty="0"/>
              <a:t>Keep trying!</a:t>
            </a:r>
            <a:endParaRPr lang="en-US" dirty="0"/>
          </a:p>
          <a:p>
            <a:endParaRPr lang="en-GB" dirty="0"/>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46836480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59219"/>
            <a:ext cx="6936094" cy="489098"/>
          </a:xfrm>
        </p:spPr>
        <p:txBody>
          <a:bodyPr/>
          <a:lstStyle/>
          <a:p>
            <a:r>
              <a:rPr lang="pl-PL" dirty="0" smtClean="0"/>
              <a:t>How to sell your work</a:t>
            </a:r>
            <a:endParaRPr lang="en-GB" dirty="0"/>
          </a:p>
        </p:txBody>
      </p:sp>
      <p:sp>
        <p:nvSpPr>
          <p:cNvPr id="3" name="Content Placeholder 2"/>
          <p:cNvSpPr>
            <a:spLocks noGrp="1"/>
          </p:cNvSpPr>
          <p:nvPr>
            <p:ph idx="1"/>
          </p:nvPr>
        </p:nvSpPr>
        <p:spPr>
          <a:xfrm>
            <a:off x="288000" y="2169830"/>
            <a:ext cx="8572904" cy="4455041"/>
          </a:xfrm>
        </p:spPr>
        <p:txBody>
          <a:bodyPr>
            <a:normAutofit/>
          </a:bodyPr>
          <a:lstStyle/>
          <a:p>
            <a:pPr>
              <a:lnSpc>
                <a:spcPct val="90000"/>
              </a:lnSpc>
            </a:pPr>
            <a:r>
              <a:rPr lang="en-GB" dirty="0"/>
              <a:t>Use a </a:t>
            </a:r>
            <a:r>
              <a:rPr lang="en-GB" b="1" dirty="0"/>
              <a:t>short descriptive</a:t>
            </a:r>
            <a:r>
              <a:rPr lang="en-GB" dirty="0"/>
              <a:t> title containing main keyword – don’t mislead</a:t>
            </a:r>
          </a:p>
          <a:p>
            <a:pPr>
              <a:lnSpc>
                <a:spcPct val="90000"/>
              </a:lnSpc>
            </a:pPr>
            <a:r>
              <a:rPr lang="en-GB" dirty="0"/>
              <a:t>Write a clear and descriptive abstract containing the main keywords and following any instructions as to content and length</a:t>
            </a:r>
          </a:p>
          <a:p>
            <a:pPr>
              <a:lnSpc>
                <a:spcPct val="90000"/>
              </a:lnSpc>
            </a:pPr>
            <a:r>
              <a:rPr lang="en-GB" dirty="0"/>
              <a:t>Provide </a:t>
            </a:r>
            <a:r>
              <a:rPr lang="en-GB" b="1" dirty="0"/>
              <a:t>relevant and known</a:t>
            </a:r>
            <a:r>
              <a:rPr lang="en-GB" dirty="0"/>
              <a:t> keywords – not obscure new jargon</a:t>
            </a:r>
          </a:p>
          <a:p>
            <a:pPr>
              <a:lnSpc>
                <a:spcPct val="90000"/>
              </a:lnSpc>
            </a:pPr>
            <a:r>
              <a:rPr lang="en-GB" dirty="0"/>
              <a:t>Make your references </a:t>
            </a:r>
            <a:r>
              <a:rPr lang="en-GB" b="1" dirty="0"/>
              <a:t>complete and correct</a:t>
            </a:r>
            <a:r>
              <a:rPr lang="en-GB" dirty="0"/>
              <a:t> – vital for reference linking and citation indices</a:t>
            </a:r>
          </a:p>
          <a:p>
            <a:pPr>
              <a:lnSpc>
                <a:spcPct val="90000"/>
              </a:lnSpc>
            </a:pPr>
            <a:r>
              <a:rPr lang="en-GB" dirty="0"/>
              <a:t>All of this will make your paper more discoverable which means more dissemination and possibly more citation</a:t>
            </a:r>
          </a:p>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endParaRPr lang="en-GB" dirty="0">
              <a:solidFill>
                <a:srgbClr val="002147">
                  <a:tint val="75000"/>
                </a:srgbClr>
              </a:solidFill>
            </a:endParaRPr>
          </a:p>
        </p:txBody>
      </p:sp>
    </p:spTree>
    <p:extLst>
      <p:ext uri="{BB962C8B-B14F-4D97-AF65-F5344CB8AC3E}">
        <p14:creationId xmlns:p14="http://schemas.microsoft.com/office/powerpoint/2010/main" val="36641041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023308" y="0"/>
            <a:ext cx="11220172" cy="7255565"/>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25612304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293688" y="2982389"/>
            <a:ext cx="8566150" cy="1361011"/>
          </a:xfrm>
        </p:spPr>
        <p:txBody>
          <a:bodyPr anchor="ctr">
            <a:normAutofit/>
          </a:bodyPr>
          <a:lstStyle/>
          <a:p>
            <a:pPr marL="0" indent="0" algn="ctr">
              <a:buNone/>
            </a:pPr>
            <a:r>
              <a:rPr lang="en-GB" sz="4800" b="1" dirty="0" smtClean="0">
                <a:solidFill>
                  <a:srgbClr val="002147"/>
                </a:solidFill>
              </a:rPr>
              <a:t>YOU DID IT!!!!!!!</a:t>
            </a:r>
            <a:endParaRPr lang="en-GB" sz="4800" b="1" dirty="0">
              <a:solidFill>
                <a:srgbClr val="002147"/>
              </a:solidFill>
            </a:endParaRPr>
          </a:p>
        </p:txBody>
      </p:sp>
    </p:spTree>
    <p:extLst>
      <p:ext uri="{BB962C8B-B14F-4D97-AF65-F5344CB8AC3E}">
        <p14:creationId xmlns:p14="http://schemas.microsoft.com/office/powerpoint/2010/main" val="2688463913"/>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sp>
        <p:nvSpPr>
          <p:cNvPr id="5" name="Slide Number Placeholder 4"/>
          <p:cNvSpPr>
            <a:spLocks noGrp="1"/>
          </p:cNvSpPr>
          <p:nvPr>
            <p:ph type="sldNum" sz="quarter" idx="12"/>
          </p:nvPr>
        </p:nvSpPr>
        <p:spPr/>
        <p:txBody>
          <a:bodyPr/>
          <a:lstStyle/>
          <a:p>
            <a:fld id="{01220978-8253-124C-B391-04AC4DA943D1}" type="slidenum">
              <a:rPr lang="en-US" smtClean="0"/>
              <a:pPr/>
              <a:t>77</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992" y="2256527"/>
            <a:ext cx="2697922" cy="361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00" y="1664399"/>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13195" y="4853381"/>
            <a:ext cx="3425588" cy="1477328"/>
          </a:xfrm>
          <a:prstGeom prst="rect">
            <a:avLst/>
          </a:prstGeom>
          <a:noFill/>
        </p:spPr>
        <p:txBody>
          <a:bodyPr wrap="square" rtlCol="0">
            <a:spAutoFit/>
          </a:bodyPr>
          <a:lstStyle/>
          <a:p>
            <a:endParaRPr lang="en-GB" dirty="0" smtClean="0"/>
          </a:p>
          <a:p>
            <a:r>
              <a:rPr lang="en-GB" b="1" dirty="0" err="1" smtClean="0"/>
              <a:t>Marcin</a:t>
            </a:r>
            <a:r>
              <a:rPr lang="en-GB" b="1" dirty="0" smtClean="0"/>
              <a:t> </a:t>
            </a:r>
            <a:r>
              <a:rPr lang="en-GB" b="1" dirty="0" err="1" smtClean="0"/>
              <a:t>Dembowski</a:t>
            </a:r>
            <a:endParaRPr lang="en-GB" b="1" dirty="0" smtClean="0"/>
          </a:p>
          <a:p>
            <a:r>
              <a:rPr lang="en-GB" b="1" dirty="0" smtClean="0">
                <a:hlinkClick r:id="rId5"/>
              </a:rPr>
              <a:t>marcin.dembowski@oup.com</a:t>
            </a:r>
            <a:endParaRPr lang="en-GB" b="1" dirty="0" smtClean="0"/>
          </a:p>
          <a:p>
            <a:endParaRPr lang="en-GB" b="1" dirty="0" smtClean="0"/>
          </a:p>
          <a:p>
            <a:endParaRPr lang="en-GB" b="1" dirty="0"/>
          </a:p>
        </p:txBody>
      </p:sp>
    </p:spTree>
    <p:extLst>
      <p:ext uri="{BB962C8B-B14F-4D97-AF65-F5344CB8AC3E}">
        <p14:creationId xmlns:p14="http://schemas.microsoft.com/office/powerpoint/2010/main" val="1445488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01" r="3572"/>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4294967295"/>
          </p:nvPr>
        </p:nvSpPr>
        <p:spPr>
          <a:xfrm>
            <a:off x="822961" y="6459786"/>
            <a:ext cx="1854203" cy="365125"/>
          </a:xfrm>
          <a:prstGeom prst="rect">
            <a:avLst/>
          </a:prstGeom>
        </p:spPr>
        <p:txBody>
          <a:bodyPr/>
          <a:lstStyle/>
          <a:p>
            <a:r>
              <a:rPr lang="en-US" sz="900" dirty="0" smtClean="0">
                <a:solidFill>
                  <a:schemeClr val="bg1">
                    <a:lumMod val="50000"/>
                  </a:schemeClr>
                </a:solidFill>
              </a:rPr>
              <a:t> </a:t>
            </a:r>
            <a:endParaRPr lang="en-US" sz="900" dirty="0">
              <a:solidFill>
                <a:schemeClr val="bg1">
                  <a:lumMod val="50000"/>
                </a:schemeClr>
              </a:solidFill>
            </a:endParaRPr>
          </a:p>
        </p:txBody>
      </p:sp>
      <p:sp>
        <p:nvSpPr>
          <p:cNvPr id="4" name="Footer Placeholder 3"/>
          <p:cNvSpPr>
            <a:spLocks noGrp="1"/>
          </p:cNvSpPr>
          <p:nvPr>
            <p:ph type="ftr" sz="quarter" idx="4294967295"/>
          </p:nvPr>
        </p:nvSpPr>
        <p:spPr>
          <a:xfrm>
            <a:off x="3124199" y="6356350"/>
            <a:ext cx="4100513" cy="365125"/>
          </a:xfrm>
          <a:prstGeom prst="rect">
            <a:avLst/>
          </a:prstGeom>
        </p:spPr>
        <p:txBody>
          <a:bodyPr/>
          <a:lstStyle/>
          <a:p>
            <a:pPr>
              <a:defRPr/>
            </a:pPr>
            <a:r>
              <a:rPr lang="en-US" sz="900" cap="small" dirty="0" smtClean="0">
                <a:solidFill>
                  <a:schemeClr val="bg1">
                    <a:lumMod val="50000"/>
                  </a:schemeClr>
                </a:solidFill>
              </a:rPr>
              <a:t> </a:t>
            </a:r>
            <a:endParaRPr lang="en-US" sz="900" cap="small" dirty="0">
              <a:solidFill>
                <a:schemeClr val="bg1">
                  <a:lumMod val="50000"/>
                </a:schemeClr>
              </a:solidFill>
            </a:endParaRPr>
          </a:p>
        </p:txBody>
      </p:sp>
      <p:sp>
        <p:nvSpPr>
          <p:cNvPr id="5" name="Slide Number Placeholder 4"/>
          <p:cNvSpPr>
            <a:spLocks noGrp="1"/>
          </p:cNvSpPr>
          <p:nvPr>
            <p:ph type="sldNum" sz="quarter" idx="4294967295"/>
          </p:nvPr>
        </p:nvSpPr>
        <p:spPr>
          <a:xfrm>
            <a:off x="7425344" y="6459786"/>
            <a:ext cx="984019" cy="365125"/>
          </a:xfrm>
          <a:prstGeom prst="rect">
            <a:avLst/>
          </a:prstGeom>
        </p:spPr>
        <p:txBody>
          <a:bodyPr/>
          <a:lstStyle/>
          <a:p>
            <a:pPr>
              <a:defRPr/>
            </a:pPr>
            <a:fld id="{0CDCA61D-8894-4AC4-8131-551F456BE214}" type="slidenum">
              <a:rPr lang="en-US" sz="900" smtClean="0"/>
              <a:pPr>
                <a:defRPr/>
              </a:pPr>
              <a:t>8</a:t>
            </a:fld>
            <a:endParaRPr lang="en-US" sz="900" dirty="0"/>
          </a:p>
        </p:txBody>
      </p:sp>
      <p:sp>
        <p:nvSpPr>
          <p:cNvPr id="9" name="Rectangle 8"/>
          <p:cNvSpPr/>
          <p:nvPr/>
        </p:nvSpPr>
        <p:spPr>
          <a:xfrm>
            <a:off x="287338" y="1143000"/>
            <a:ext cx="3786641" cy="1333500"/>
          </a:xfrm>
          <a:prstGeom prst="rect">
            <a:avLst/>
          </a:prstGeom>
          <a:solidFill>
            <a:srgbClr val="00408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latin typeface="Calibri" pitchFamily="34" charset="0"/>
              </a:rPr>
              <a:t>Mobilizing the community of experts</a:t>
            </a:r>
            <a:endParaRPr lang="en-US" sz="2800" i="1" dirty="0">
              <a:latin typeface="Calibri" pitchFamily="34" charset="0"/>
            </a:endParaRPr>
          </a:p>
        </p:txBody>
      </p:sp>
    </p:spTree>
    <p:extLst>
      <p:ext uri="{BB962C8B-B14F-4D97-AF65-F5344CB8AC3E}">
        <p14:creationId xmlns:p14="http://schemas.microsoft.com/office/powerpoint/2010/main" val="672095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2"/>
                </a:solidFill>
              </a:rPr>
              <a:t>Global network of research</a:t>
            </a:r>
            <a:endParaRPr lang="en-US" sz="3200" dirty="0">
              <a:solidFill>
                <a:schemeClr val="accent2"/>
              </a:solidFill>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2340803"/>
            <a:ext cx="6896100" cy="3498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3884013"/>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Theme1">
  <a:themeElements>
    <a:clrScheme name="Custom 8">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0054B4"/>
      </a:hlink>
      <a:folHlink>
        <a:srgbClr val="0054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MeetingTemplate">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vert="horz" wrap="square" lIns="0" tIns="45720" rIns="0" bIns="0" numCol="1" anchor="b" anchorCtr="0" compatLnSpc="1">
        <a:prstTxWarp prst="textNoShape">
          <a:avLst/>
        </a:prstTxWarp>
      </a:bodyPr>
      <a:lstStyle>
        <a:defPPr>
          <a:defRPr sz="2400" dirty="0" smtClean="0">
            <a:solidFill>
              <a:schemeClr val="tx2">
                <a:lumMod val="65000"/>
                <a:lumOff val="35000"/>
              </a:schemeClr>
            </a:solidFill>
          </a:defRPr>
        </a:defPPr>
      </a:lstStyle>
    </a:txDef>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8546</TotalTime>
  <Words>2961</Words>
  <Application>Microsoft Office PowerPoint</Application>
  <PresentationFormat>On-screen Show (4:3)</PresentationFormat>
  <Paragraphs>436</Paragraphs>
  <Slides>77</Slides>
  <Notes>42</Notes>
  <HiddenSlides>0</HiddenSlides>
  <MMClips>0</MMClips>
  <ScaleCrop>false</ScaleCrop>
  <HeadingPairs>
    <vt:vector size="4" baseType="variant">
      <vt:variant>
        <vt:lpstr>Theme</vt:lpstr>
      </vt:variant>
      <vt:variant>
        <vt:i4>8</vt:i4>
      </vt:variant>
      <vt:variant>
        <vt:lpstr>Slide Titles</vt:lpstr>
      </vt:variant>
      <vt:variant>
        <vt:i4>77</vt:i4>
      </vt:variant>
    </vt:vector>
  </HeadingPairs>
  <TitlesOfParts>
    <vt:vector size="85" baseType="lpstr">
      <vt:lpstr>New Look</vt:lpstr>
      <vt:lpstr>4_Theme1</vt:lpstr>
      <vt:lpstr>1_Custom Design</vt:lpstr>
      <vt:lpstr>1_Office Theme</vt:lpstr>
      <vt:lpstr>2_Office Theme</vt:lpstr>
      <vt:lpstr>1_New Look</vt:lpstr>
      <vt:lpstr>1_MeetingTemplate</vt:lpstr>
      <vt:lpstr>5_Office Theme</vt:lpstr>
      <vt:lpstr>PowerPoint Presentation</vt:lpstr>
      <vt:lpstr>PowerPoint Presentation</vt:lpstr>
      <vt:lpstr>PowerPoint Presentation</vt:lpstr>
      <vt:lpstr>The University of Oxford</vt:lpstr>
      <vt:lpstr>Oxford University Press (OUP) </vt:lpstr>
      <vt:lpstr>How to use scientific products to support your research?</vt:lpstr>
      <vt:lpstr>PowerPoint Presentation</vt:lpstr>
      <vt:lpstr>PowerPoint Presentation</vt:lpstr>
      <vt:lpstr>Global network of research</vt:lpstr>
      <vt:lpstr>PowerPoint Presentation</vt:lpstr>
      <vt:lpstr>PowerPoint Presentation</vt:lpstr>
      <vt:lpstr>Oxford University Press Journals Collection </vt:lpstr>
      <vt:lpstr>OUP’s Mission</vt:lpstr>
      <vt:lpstr>OUP and the Academic Community </vt:lpstr>
      <vt:lpstr>The 2018 Collection </vt:lpstr>
      <vt:lpstr>Oxford Journals Collection</vt:lpstr>
      <vt:lpstr>PowerPoint Presentation</vt:lpstr>
      <vt:lpstr>Rankings in Best JCR Subject Category - 2018 Oxford Journals Collection </vt:lpstr>
      <vt:lpstr>Oxford Journals – Top Rankings</vt:lpstr>
      <vt:lpstr>PowerPoint Presentation</vt:lpstr>
      <vt:lpstr>Current needs of  universities? </vt:lpstr>
      <vt:lpstr>Teaching Research  Academic Publishing</vt:lpstr>
      <vt:lpstr>PowerPoint Presentation</vt:lpstr>
      <vt:lpstr>PowerPoint Presentation</vt:lpstr>
      <vt:lpstr>PowerPoint Presentation</vt:lpstr>
      <vt:lpstr>PowerPoint Presentation</vt:lpstr>
      <vt:lpstr>Very Short Introductions</vt:lpstr>
      <vt:lpstr>Very Short Introductions</vt:lpstr>
      <vt:lpstr>Support to Practitioners in their Fields</vt:lpstr>
      <vt:lpstr>Support to Researchers and Students in their Fields</vt:lpstr>
      <vt:lpstr>PowerPoint Presentation</vt:lpstr>
      <vt:lpstr>PowerPoint Presentation</vt:lpstr>
      <vt:lpstr>M</vt:lpstr>
      <vt:lpstr>PowerPoint Presentation</vt:lpstr>
      <vt:lpstr>Before you start………….</vt:lpstr>
      <vt:lpstr>Ideas where to start</vt:lpstr>
      <vt:lpstr>PowerPoint Presentation</vt:lpstr>
      <vt:lpstr>Be Careful:</vt:lpstr>
      <vt:lpstr>References:</vt:lpstr>
      <vt:lpstr>Oxford Bibliographies Online</vt:lpstr>
      <vt:lpstr>PowerPoint Presentation</vt:lpstr>
      <vt:lpstr>PowerPoint Presentation</vt:lpstr>
      <vt:lpstr>Think of a literature review as a  jigsaw puzzle</vt:lpstr>
      <vt:lpstr>PowerPoint Presentation</vt:lpstr>
      <vt:lpstr>PowerPoint Presentation</vt:lpstr>
      <vt:lpstr>PowerPoint Presentation</vt:lpstr>
      <vt:lpstr>PowerPoint Presentation</vt:lpstr>
      <vt:lpstr>Criteria You Might Look At:</vt:lpstr>
      <vt:lpstr>Questions to Ask Yourself  When  Choosing:</vt:lpstr>
      <vt:lpstr>PROCESS!!!!!</vt:lpstr>
      <vt:lpstr>PowerPoint Presentation</vt:lpstr>
      <vt:lpstr>Research is all about peer review</vt:lpstr>
      <vt:lpstr>The Process</vt:lpstr>
      <vt:lpstr>The Process</vt:lpstr>
      <vt:lpstr>Process 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a good paper? HINT: Editors and reviewers look for …</vt:lpstr>
      <vt:lpstr>Co-authorship?</vt:lpstr>
      <vt:lpstr>Peer Review:</vt:lpstr>
      <vt:lpstr>Plagiarism and referencing</vt:lpstr>
      <vt:lpstr>Revising</vt:lpstr>
      <vt:lpstr>Dealing with the comments:</vt:lpstr>
      <vt:lpstr>PowerPoint Presentation</vt:lpstr>
      <vt:lpstr>In case of rejection:</vt:lpstr>
      <vt:lpstr>PowerPoint Presentation</vt:lpstr>
      <vt:lpstr>If your article is rejected</vt:lpstr>
      <vt:lpstr>How to sell your work</vt:lpstr>
      <vt:lpstr>PowerPoint Presentation</vt:lpstr>
      <vt:lpstr>PowerPoint Presentation</vt:lpstr>
      <vt:lpstr>Any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Nigel Lea</dc:creator>
  <cp:lastModifiedBy>DEMBOWSKI, Marcin (Contractor)</cp:lastModifiedBy>
  <cp:revision>332</cp:revision>
  <cp:lastPrinted>2012-05-17T13:01:50Z</cp:lastPrinted>
  <dcterms:created xsi:type="dcterms:W3CDTF">2010-07-14T07:44:25Z</dcterms:created>
  <dcterms:modified xsi:type="dcterms:W3CDTF">2018-03-20T06:21:39Z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